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32918400" cy="219456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912" userDrawn="1">
          <p15:clr>
            <a:srgbClr val="A4A3A4"/>
          </p15:clr>
        </p15:guide>
        <p15:guide id="2" pos="1036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0000"/>
    <a:srgbClr val="990000"/>
    <a:srgbClr val="FBFBFB"/>
    <a:srgbClr val="F9F9F9"/>
    <a:srgbClr val="FAFAFA"/>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100" d="100"/>
          <a:sy n="100" d="100"/>
        </p:scale>
        <p:origin x="-12240" y="-9072"/>
      </p:cViewPr>
      <p:guideLst>
        <p:guide orient="horz" pos="6912"/>
        <p:guide pos="103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8880" y="3591562"/>
            <a:ext cx="27980640" cy="7640320"/>
          </a:xfrm>
        </p:spPr>
        <p:txBody>
          <a:bodyPr anchor="b"/>
          <a:lstStyle>
            <a:lvl1pPr algn="ctr">
              <a:defRPr sz="19200"/>
            </a:lvl1pPr>
          </a:lstStyle>
          <a:p>
            <a:r>
              <a:rPr lang="en-US"/>
              <a:t>Click to edit Master title style</a:t>
            </a:r>
            <a:endParaRPr lang="en-US" dirty="0"/>
          </a:p>
        </p:txBody>
      </p:sp>
      <p:sp>
        <p:nvSpPr>
          <p:cNvPr id="3" name="Subtitle 2"/>
          <p:cNvSpPr>
            <a:spLocks noGrp="1"/>
          </p:cNvSpPr>
          <p:nvPr>
            <p:ph type="subTitle" idx="1"/>
          </p:nvPr>
        </p:nvSpPr>
        <p:spPr>
          <a:xfrm>
            <a:off x="4114800" y="11526522"/>
            <a:ext cx="24688800" cy="5298438"/>
          </a:xfrm>
        </p:spPr>
        <p:txBody>
          <a:bodyPr/>
          <a:lstStyle>
            <a:lvl1pPr marL="0" indent="0" algn="ctr">
              <a:buNone/>
              <a:defRPr sz="7680"/>
            </a:lvl1pPr>
            <a:lvl2pPr marL="1463040" indent="0" algn="ctr">
              <a:buNone/>
              <a:defRPr sz="6400"/>
            </a:lvl2pPr>
            <a:lvl3pPr marL="2926080" indent="0" algn="ctr">
              <a:buNone/>
              <a:defRPr sz="5760"/>
            </a:lvl3pPr>
            <a:lvl4pPr marL="4389120" indent="0" algn="ctr">
              <a:buNone/>
              <a:defRPr sz="5120"/>
            </a:lvl4pPr>
            <a:lvl5pPr marL="5852160" indent="0" algn="ctr">
              <a:buNone/>
              <a:defRPr sz="5120"/>
            </a:lvl5pPr>
            <a:lvl6pPr marL="7315200" indent="0" algn="ctr">
              <a:buNone/>
              <a:defRPr sz="5120"/>
            </a:lvl6pPr>
            <a:lvl7pPr marL="8778240" indent="0" algn="ctr">
              <a:buNone/>
              <a:defRPr sz="5120"/>
            </a:lvl7pPr>
            <a:lvl8pPr marL="10241280" indent="0" algn="ctr">
              <a:buNone/>
              <a:defRPr sz="5120"/>
            </a:lvl8pPr>
            <a:lvl9pPr marL="11704320" indent="0" algn="ctr">
              <a:buNone/>
              <a:defRPr sz="512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CBCD300-565D-40CA-82F4-C8B7633FA060}"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765F86-6C73-407A-A6DD-B05B637C8D0C}" type="slidenum">
              <a:rPr lang="en-US" smtClean="0"/>
              <a:t>‹#›</a:t>
            </a:fld>
            <a:endParaRPr lang="en-US"/>
          </a:p>
        </p:txBody>
      </p:sp>
    </p:spTree>
    <p:extLst>
      <p:ext uri="{BB962C8B-B14F-4D97-AF65-F5344CB8AC3E}">
        <p14:creationId xmlns:p14="http://schemas.microsoft.com/office/powerpoint/2010/main" val="31057166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BCD300-565D-40CA-82F4-C8B7633FA060}"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765F86-6C73-407A-A6DD-B05B637C8D0C}" type="slidenum">
              <a:rPr lang="en-US" smtClean="0"/>
              <a:t>‹#›</a:t>
            </a:fld>
            <a:endParaRPr lang="en-US"/>
          </a:p>
        </p:txBody>
      </p:sp>
    </p:spTree>
    <p:extLst>
      <p:ext uri="{BB962C8B-B14F-4D97-AF65-F5344CB8AC3E}">
        <p14:creationId xmlns:p14="http://schemas.microsoft.com/office/powerpoint/2010/main" val="3590333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557232" y="1168400"/>
            <a:ext cx="7098030" cy="1859788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63142" y="1168400"/>
            <a:ext cx="20882610" cy="1859788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BCD300-565D-40CA-82F4-C8B7633FA060}"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765F86-6C73-407A-A6DD-B05B637C8D0C}" type="slidenum">
              <a:rPr lang="en-US" smtClean="0"/>
              <a:t>‹#›</a:t>
            </a:fld>
            <a:endParaRPr lang="en-US"/>
          </a:p>
        </p:txBody>
      </p:sp>
    </p:spTree>
    <p:extLst>
      <p:ext uri="{BB962C8B-B14F-4D97-AF65-F5344CB8AC3E}">
        <p14:creationId xmlns:p14="http://schemas.microsoft.com/office/powerpoint/2010/main" val="23047881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BCD300-565D-40CA-82F4-C8B7633FA060}"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765F86-6C73-407A-A6DD-B05B637C8D0C}" type="slidenum">
              <a:rPr lang="en-US" smtClean="0"/>
              <a:t>‹#›</a:t>
            </a:fld>
            <a:endParaRPr lang="en-US"/>
          </a:p>
        </p:txBody>
      </p:sp>
    </p:spTree>
    <p:extLst>
      <p:ext uri="{BB962C8B-B14F-4D97-AF65-F5344CB8AC3E}">
        <p14:creationId xmlns:p14="http://schemas.microsoft.com/office/powerpoint/2010/main" val="35520590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45997" y="5471167"/>
            <a:ext cx="28392120" cy="9128758"/>
          </a:xfrm>
        </p:spPr>
        <p:txBody>
          <a:bodyPr anchor="b"/>
          <a:lstStyle>
            <a:lvl1pPr>
              <a:defRPr sz="19200"/>
            </a:lvl1pPr>
          </a:lstStyle>
          <a:p>
            <a:r>
              <a:rPr lang="en-US"/>
              <a:t>Click to edit Master title style</a:t>
            </a:r>
            <a:endParaRPr lang="en-US" dirty="0"/>
          </a:p>
        </p:txBody>
      </p:sp>
      <p:sp>
        <p:nvSpPr>
          <p:cNvPr id="3" name="Text Placeholder 2"/>
          <p:cNvSpPr>
            <a:spLocks noGrp="1"/>
          </p:cNvSpPr>
          <p:nvPr>
            <p:ph type="body" idx="1"/>
          </p:nvPr>
        </p:nvSpPr>
        <p:spPr>
          <a:xfrm>
            <a:off x="2245997" y="14686287"/>
            <a:ext cx="28392120" cy="4800598"/>
          </a:xfrm>
        </p:spPr>
        <p:txBody>
          <a:bodyPr/>
          <a:lstStyle>
            <a:lvl1pPr marL="0" indent="0">
              <a:buNone/>
              <a:defRPr sz="7680">
                <a:solidFill>
                  <a:schemeClr val="tx1"/>
                </a:solidFill>
              </a:defRPr>
            </a:lvl1pPr>
            <a:lvl2pPr marL="1463040" indent="0">
              <a:buNone/>
              <a:defRPr sz="6400">
                <a:solidFill>
                  <a:schemeClr val="tx1">
                    <a:tint val="75000"/>
                  </a:schemeClr>
                </a:solidFill>
              </a:defRPr>
            </a:lvl2pPr>
            <a:lvl3pPr marL="2926080" indent="0">
              <a:buNone/>
              <a:defRPr sz="5760">
                <a:solidFill>
                  <a:schemeClr val="tx1">
                    <a:tint val="75000"/>
                  </a:schemeClr>
                </a:solidFill>
              </a:defRPr>
            </a:lvl3pPr>
            <a:lvl4pPr marL="4389120" indent="0">
              <a:buNone/>
              <a:defRPr sz="5120">
                <a:solidFill>
                  <a:schemeClr val="tx1">
                    <a:tint val="75000"/>
                  </a:schemeClr>
                </a:solidFill>
              </a:defRPr>
            </a:lvl4pPr>
            <a:lvl5pPr marL="5852160" indent="0">
              <a:buNone/>
              <a:defRPr sz="5120">
                <a:solidFill>
                  <a:schemeClr val="tx1">
                    <a:tint val="75000"/>
                  </a:schemeClr>
                </a:solidFill>
              </a:defRPr>
            </a:lvl5pPr>
            <a:lvl6pPr marL="7315200" indent="0">
              <a:buNone/>
              <a:defRPr sz="5120">
                <a:solidFill>
                  <a:schemeClr val="tx1">
                    <a:tint val="75000"/>
                  </a:schemeClr>
                </a:solidFill>
              </a:defRPr>
            </a:lvl6pPr>
            <a:lvl7pPr marL="8778240" indent="0">
              <a:buNone/>
              <a:defRPr sz="5120">
                <a:solidFill>
                  <a:schemeClr val="tx1">
                    <a:tint val="75000"/>
                  </a:schemeClr>
                </a:solidFill>
              </a:defRPr>
            </a:lvl7pPr>
            <a:lvl8pPr marL="10241280" indent="0">
              <a:buNone/>
              <a:defRPr sz="5120">
                <a:solidFill>
                  <a:schemeClr val="tx1">
                    <a:tint val="75000"/>
                  </a:schemeClr>
                </a:solidFill>
              </a:defRPr>
            </a:lvl8pPr>
            <a:lvl9pPr marL="11704320" indent="0">
              <a:buNone/>
              <a:defRPr sz="512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CBCD300-565D-40CA-82F4-C8B7633FA060}"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765F86-6C73-407A-A6DD-B05B637C8D0C}" type="slidenum">
              <a:rPr lang="en-US" smtClean="0"/>
              <a:t>‹#›</a:t>
            </a:fld>
            <a:endParaRPr lang="en-US"/>
          </a:p>
        </p:txBody>
      </p:sp>
    </p:spTree>
    <p:extLst>
      <p:ext uri="{BB962C8B-B14F-4D97-AF65-F5344CB8AC3E}">
        <p14:creationId xmlns:p14="http://schemas.microsoft.com/office/powerpoint/2010/main" val="2884488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263140" y="5842000"/>
            <a:ext cx="13990320" cy="139242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6664940" y="5842000"/>
            <a:ext cx="13990320" cy="139242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CBCD300-565D-40CA-82F4-C8B7633FA060}"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765F86-6C73-407A-A6DD-B05B637C8D0C}" type="slidenum">
              <a:rPr lang="en-US" smtClean="0"/>
              <a:t>‹#›</a:t>
            </a:fld>
            <a:endParaRPr lang="en-US"/>
          </a:p>
        </p:txBody>
      </p:sp>
    </p:spTree>
    <p:extLst>
      <p:ext uri="{BB962C8B-B14F-4D97-AF65-F5344CB8AC3E}">
        <p14:creationId xmlns:p14="http://schemas.microsoft.com/office/powerpoint/2010/main" val="17668786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67428" y="1168405"/>
            <a:ext cx="28392120" cy="42418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2267431" y="5379722"/>
            <a:ext cx="13926024" cy="2636518"/>
          </a:xfrm>
        </p:spPr>
        <p:txBody>
          <a:bodyPr anchor="b"/>
          <a:lstStyle>
            <a:lvl1pPr marL="0" indent="0">
              <a:buNone/>
              <a:defRPr sz="7680" b="1"/>
            </a:lvl1pPr>
            <a:lvl2pPr marL="1463040" indent="0">
              <a:buNone/>
              <a:defRPr sz="6400" b="1"/>
            </a:lvl2pPr>
            <a:lvl3pPr marL="2926080" indent="0">
              <a:buNone/>
              <a:defRPr sz="5760" b="1"/>
            </a:lvl3pPr>
            <a:lvl4pPr marL="4389120" indent="0">
              <a:buNone/>
              <a:defRPr sz="5120" b="1"/>
            </a:lvl4pPr>
            <a:lvl5pPr marL="5852160" indent="0">
              <a:buNone/>
              <a:defRPr sz="5120" b="1"/>
            </a:lvl5pPr>
            <a:lvl6pPr marL="7315200" indent="0">
              <a:buNone/>
              <a:defRPr sz="5120" b="1"/>
            </a:lvl6pPr>
            <a:lvl7pPr marL="8778240" indent="0">
              <a:buNone/>
              <a:defRPr sz="5120" b="1"/>
            </a:lvl7pPr>
            <a:lvl8pPr marL="10241280" indent="0">
              <a:buNone/>
              <a:defRPr sz="5120" b="1"/>
            </a:lvl8pPr>
            <a:lvl9pPr marL="11704320" indent="0">
              <a:buNone/>
              <a:defRPr sz="5120" b="1"/>
            </a:lvl9pPr>
          </a:lstStyle>
          <a:p>
            <a:pPr lvl="0"/>
            <a:r>
              <a:rPr lang="en-US"/>
              <a:t>Edit Master text styles</a:t>
            </a:r>
          </a:p>
        </p:txBody>
      </p:sp>
      <p:sp>
        <p:nvSpPr>
          <p:cNvPr id="4" name="Content Placeholder 3"/>
          <p:cNvSpPr>
            <a:spLocks noGrp="1"/>
          </p:cNvSpPr>
          <p:nvPr>
            <p:ph sz="half" idx="2"/>
          </p:nvPr>
        </p:nvSpPr>
        <p:spPr>
          <a:xfrm>
            <a:off x="2267431" y="8016240"/>
            <a:ext cx="13926024" cy="117906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6664942" y="5379722"/>
            <a:ext cx="13994608" cy="2636518"/>
          </a:xfrm>
        </p:spPr>
        <p:txBody>
          <a:bodyPr anchor="b"/>
          <a:lstStyle>
            <a:lvl1pPr marL="0" indent="0">
              <a:buNone/>
              <a:defRPr sz="7680" b="1"/>
            </a:lvl1pPr>
            <a:lvl2pPr marL="1463040" indent="0">
              <a:buNone/>
              <a:defRPr sz="6400" b="1"/>
            </a:lvl2pPr>
            <a:lvl3pPr marL="2926080" indent="0">
              <a:buNone/>
              <a:defRPr sz="5760" b="1"/>
            </a:lvl3pPr>
            <a:lvl4pPr marL="4389120" indent="0">
              <a:buNone/>
              <a:defRPr sz="5120" b="1"/>
            </a:lvl4pPr>
            <a:lvl5pPr marL="5852160" indent="0">
              <a:buNone/>
              <a:defRPr sz="5120" b="1"/>
            </a:lvl5pPr>
            <a:lvl6pPr marL="7315200" indent="0">
              <a:buNone/>
              <a:defRPr sz="5120" b="1"/>
            </a:lvl6pPr>
            <a:lvl7pPr marL="8778240" indent="0">
              <a:buNone/>
              <a:defRPr sz="5120" b="1"/>
            </a:lvl7pPr>
            <a:lvl8pPr marL="10241280" indent="0">
              <a:buNone/>
              <a:defRPr sz="5120" b="1"/>
            </a:lvl8pPr>
            <a:lvl9pPr marL="11704320" indent="0">
              <a:buNone/>
              <a:defRPr sz="5120" b="1"/>
            </a:lvl9pPr>
          </a:lstStyle>
          <a:p>
            <a:pPr lvl="0"/>
            <a:r>
              <a:rPr lang="en-US"/>
              <a:t>Edit Master text styles</a:t>
            </a:r>
          </a:p>
        </p:txBody>
      </p:sp>
      <p:sp>
        <p:nvSpPr>
          <p:cNvPr id="6" name="Content Placeholder 5"/>
          <p:cNvSpPr>
            <a:spLocks noGrp="1"/>
          </p:cNvSpPr>
          <p:nvPr>
            <p:ph sz="quarter" idx="4"/>
          </p:nvPr>
        </p:nvSpPr>
        <p:spPr>
          <a:xfrm>
            <a:off x="16664942" y="8016240"/>
            <a:ext cx="13994608" cy="117906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CBCD300-565D-40CA-82F4-C8B7633FA060}" type="datetimeFigureOut">
              <a:rPr lang="en-US" smtClean="0"/>
              <a:t>11/1/2019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765F86-6C73-407A-A6DD-B05B637C8D0C}" type="slidenum">
              <a:rPr lang="en-US" smtClean="0"/>
              <a:t>‹#›</a:t>
            </a:fld>
            <a:endParaRPr lang="en-US"/>
          </a:p>
        </p:txBody>
      </p:sp>
    </p:spTree>
    <p:extLst>
      <p:ext uri="{BB962C8B-B14F-4D97-AF65-F5344CB8AC3E}">
        <p14:creationId xmlns:p14="http://schemas.microsoft.com/office/powerpoint/2010/main" val="39951002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CBCD300-565D-40CA-82F4-C8B7633FA060}" type="datetimeFigureOut">
              <a:rPr lang="en-US" smtClean="0"/>
              <a:t>11/1/2019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765F86-6C73-407A-A6DD-B05B637C8D0C}" type="slidenum">
              <a:rPr lang="en-US" smtClean="0"/>
              <a:t>‹#›</a:t>
            </a:fld>
            <a:endParaRPr lang="en-US"/>
          </a:p>
        </p:txBody>
      </p:sp>
    </p:spTree>
    <p:extLst>
      <p:ext uri="{BB962C8B-B14F-4D97-AF65-F5344CB8AC3E}">
        <p14:creationId xmlns:p14="http://schemas.microsoft.com/office/powerpoint/2010/main" val="35935481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BCD300-565D-40CA-82F4-C8B7633FA060}" type="datetimeFigureOut">
              <a:rPr lang="en-US" smtClean="0"/>
              <a:t>11/1/2019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765F86-6C73-407A-A6DD-B05B637C8D0C}" type="slidenum">
              <a:rPr lang="en-US" smtClean="0"/>
              <a:t>‹#›</a:t>
            </a:fld>
            <a:endParaRPr lang="en-US"/>
          </a:p>
        </p:txBody>
      </p:sp>
    </p:spTree>
    <p:extLst>
      <p:ext uri="{BB962C8B-B14F-4D97-AF65-F5344CB8AC3E}">
        <p14:creationId xmlns:p14="http://schemas.microsoft.com/office/powerpoint/2010/main" val="38281038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7428" y="1463040"/>
            <a:ext cx="10617041" cy="5120640"/>
          </a:xfrm>
        </p:spPr>
        <p:txBody>
          <a:bodyPr anchor="b"/>
          <a:lstStyle>
            <a:lvl1pPr>
              <a:defRPr sz="10240"/>
            </a:lvl1pPr>
          </a:lstStyle>
          <a:p>
            <a:r>
              <a:rPr lang="en-US"/>
              <a:t>Click to edit Master title style</a:t>
            </a:r>
            <a:endParaRPr lang="en-US" dirty="0"/>
          </a:p>
        </p:txBody>
      </p:sp>
      <p:sp>
        <p:nvSpPr>
          <p:cNvPr id="3" name="Content Placeholder 2"/>
          <p:cNvSpPr>
            <a:spLocks noGrp="1"/>
          </p:cNvSpPr>
          <p:nvPr>
            <p:ph idx="1"/>
          </p:nvPr>
        </p:nvSpPr>
        <p:spPr>
          <a:xfrm>
            <a:off x="13994608" y="3159765"/>
            <a:ext cx="16664940" cy="15595600"/>
          </a:xfrm>
        </p:spPr>
        <p:txBody>
          <a:bodyPr/>
          <a:lstStyle>
            <a:lvl1pPr>
              <a:defRPr sz="10240"/>
            </a:lvl1pPr>
            <a:lvl2pPr>
              <a:defRPr sz="8960"/>
            </a:lvl2pPr>
            <a:lvl3pPr>
              <a:defRPr sz="7680"/>
            </a:lvl3pPr>
            <a:lvl4pPr>
              <a:defRPr sz="6400"/>
            </a:lvl4pPr>
            <a:lvl5pPr>
              <a:defRPr sz="6400"/>
            </a:lvl5pPr>
            <a:lvl6pPr>
              <a:defRPr sz="6400"/>
            </a:lvl6pPr>
            <a:lvl7pPr>
              <a:defRPr sz="6400"/>
            </a:lvl7pPr>
            <a:lvl8pPr>
              <a:defRPr sz="6400"/>
            </a:lvl8pPr>
            <a:lvl9pPr>
              <a:defRPr sz="6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267428" y="6583680"/>
            <a:ext cx="10617041" cy="12197082"/>
          </a:xfrm>
        </p:spPr>
        <p:txBody>
          <a:bodyPr/>
          <a:lstStyle>
            <a:lvl1pPr marL="0" indent="0">
              <a:buNone/>
              <a:defRPr sz="5120"/>
            </a:lvl1pPr>
            <a:lvl2pPr marL="1463040" indent="0">
              <a:buNone/>
              <a:defRPr sz="4480"/>
            </a:lvl2pPr>
            <a:lvl3pPr marL="2926080" indent="0">
              <a:buNone/>
              <a:defRPr sz="3840"/>
            </a:lvl3pPr>
            <a:lvl4pPr marL="4389120" indent="0">
              <a:buNone/>
              <a:defRPr sz="3200"/>
            </a:lvl4pPr>
            <a:lvl5pPr marL="5852160" indent="0">
              <a:buNone/>
              <a:defRPr sz="3200"/>
            </a:lvl5pPr>
            <a:lvl6pPr marL="7315200" indent="0">
              <a:buNone/>
              <a:defRPr sz="3200"/>
            </a:lvl6pPr>
            <a:lvl7pPr marL="8778240" indent="0">
              <a:buNone/>
              <a:defRPr sz="3200"/>
            </a:lvl7pPr>
            <a:lvl8pPr marL="10241280" indent="0">
              <a:buNone/>
              <a:defRPr sz="3200"/>
            </a:lvl8pPr>
            <a:lvl9pPr marL="11704320" indent="0">
              <a:buNone/>
              <a:defRPr sz="3200"/>
            </a:lvl9pPr>
          </a:lstStyle>
          <a:p>
            <a:pPr lvl="0"/>
            <a:r>
              <a:rPr lang="en-US"/>
              <a:t>Edit Master text styles</a:t>
            </a:r>
          </a:p>
        </p:txBody>
      </p:sp>
      <p:sp>
        <p:nvSpPr>
          <p:cNvPr id="5" name="Date Placeholder 4"/>
          <p:cNvSpPr>
            <a:spLocks noGrp="1"/>
          </p:cNvSpPr>
          <p:nvPr>
            <p:ph type="dt" sz="half" idx="10"/>
          </p:nvPr>
        </p:nvSpPr>
        <p:spPr/>
        <p:txBody>
          <a:bodyPr/>
          <a:lstStyle/>
          <a:p>
            <a:fld id="{CCBCD300-565D-40CA-82F4-C8B7633FA060}"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765F86-6C73-407A-A6DD-B05B637C8D0C}" type="slidenum">
              <a:rPr lang="en-US" smtClean="0"/>
              <a:t>‹#›</a:t>
            </a:fld>
            <a:endParaRPr lang="en-US"/>
          </a:p>
        </p:txBody>
      </p:sp>
    </p:spTree>
    <p:extLst>
      <p:ext uri="{BB962C8B-B14F-4D97-AF65-F5344CB8AC3E}">
        <p14:creationId xmlns:p14="http://schemas.microsoft.com/office/powerpoint/2010/main" val="1551182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7428" y="1463040"/>
            <a:ext cx="10617041" cy="5120640"/>
          </a:xfrm>
        </p:spPr>
        <p:txBody>
          <a:bodyPr anchor="b"/>
          <a:lstStyle>
            <a:lvl1pPr>
              <a:defRPr sz="1024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994608" y="3159765"/>
            <a:ext cx="16664940" cy="15595600"/>
          </a:xfrm>
        </p:spPr>
        <p:txBody>
          <a:bodyPr anchor="t"/>
          <a:lstStyle>
            <a:lvl1pPr marL="0" indent="0">
              <a:buNone/>
              <a:defRPr sz="10240"/>
            </a:lvl1pPr>
            <a:lvl2pPr marL="1463040" indent="0">
              <a:buNone/>
              <a:defRPr sz="8960"/>
            </a:lvl2pPr>
            <a:lvl3pPr marL="2926080" indent="0">
              <a:buNone/>
              <a:defRPr sz="7680"/>
            </a:lvl3pPr>
            <a:lvl4pPr marL="4389120" indent="0">
              <a:buNone/>
              <a:defRPr sz="6400"/>
            </a:lvl4pPr>
            <a:lvl5pPr marL="5852160" indent="0">
              <a:buNone/>
              <a:defRPr sz="6400"/>
            </a:lvl5pPr>
            <a:lvl6pPr marL="7315200" indent="0">
              <a:buNone/>
              <a:defRPr sz="6400"/>
            </a:lvl6pPr>
            <a:lvl7pPr marL="8778240" indent="0">
              <a:buNone/>
              <a:defRPr sz="6400"/>
            </a:lvl7pPr>
            <a:lvl8pPr marL="10241280" indent="0">
              <a:buNone/>
              <a:defRPr sz="6400"/>
            </a:lvl8pPr>
            <a:lvl9pPr marL="11704320" indent="0">
              <a:buNone/>
              <a:defRPr sz="6400"/>
            </a:lvl9pPr>
          </a:lstStyle>
          <a:p>
            <a:r>
              <a:rPr lang="en-US"/>
              <a:t>Click icon to add picture</a:t>
            </a:r>
            <a:endParaRPr lang="en-US" dirty="0"/>
          </a:p>
        </p:txBody>
      </p:sp>
      <p:sp>
        <p:nvSpPr>
          <p:cNvPr id="4" name="Text Placeholder 3"/>
          <p:cNvSpPr>
            <a:spLocks noGrp="1"/>
          </p:cNvSpPr>
          <p:nvPr>
            <p:ph type="body" sz="half" idx="2"/>
          </p:nvPr>
        </p:nvSpPr>
        <p:spPr>
          <a:xfrm>
            <a:off x="2267428" y="6583680"/>
            <a:ext cx="10617041" cy="12197082"/>
          </a:xfrm>
        </p:spPr>
        <p:txBody>
          <a:bodyPr/>
          <a:lstStyle>
            <a:lvl1pPr marL="0" indent="0">
              <a:buNone/>
              <a:defRPr sz="5120"/>
            </a:lvl1pPr>
            <a:lvl2pPr marL="1463040" indent="0">
              <a:buNone/>
              <a:defRPr sz="4480"/>
            </a:lvl2pPr>
            <a:lvl3pPr marL="2926080" indent="0">
              <a:buNone/>
              <a:defRPr sz="3840"/>
            </a:lvl3pPr>
            <a:lvl4pPr marL="4389120" indent="0">
              <a:buNone/>
              <a:defRPr sz="3200"/>
            </a:lvl4pPr>
            <a:lvl5pPr marL="5852160" indent="0">
              <a:buNone/>
              <a:defRPr sz="3200"/>
            </a:lvl5pPr>
            <a:lvl6pPr marL="7315200" indent="0">
              <a:buNone/>
              <a:defRPr sz="3200"/>
            </a:lvl6pPr>
            <a:lvl7pPr marL="8778240" indent="0">
              <a:buNone/>
              <a:defRPr sz="3200"/>
            </a:lvl7pPr>
            <a:lvl8pPr marL="10241280" indent="0">
              <a:buNone/>
              <a:defRPr sz="3200"/>
            </a:lvl8pPr>
            <a:lvl9pPr marL="11704320" indent="0">
              <a:buNone/>
              <a:defRPr sz="3200"/>
            </a:lvl9pPr>
          </a:lstStyle>
          <a:p>
            <a:pPr lvl="0"/>
            <a:r>
              <a:rPr lang="en-US"/>
              <a:t>Edit Master text styles</a:t>
            </a:r>
          </a:p>
        </p:txBody>
      </p:sp>
      <p:sp>
        <p:nvSpPr>
          <p:cNvPr id="5" name="Date Placeholder 4"/>
          <p:cNvSpPr>
            <a:spLocks noGrp="1"/>
          </p:cNvSpPr>
          <p:nvPr>
            <p:ph type="dt" sz="half" idx="10"/>
          </p:nvPr>
        </p:nvSpPr>
        <p:spPr/>
        <p:txBody>
          <a:bodyPr/>
          <a:lstStyle/>
          <a:p>
            <a:fld id="{CCBCD300-565D-40CA-82F4-C8B7633FA060}"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765F86-6C73-407A-A6DD-B05B637C8D0C}" type="slidenum">
              <a:rPr lang="en-US" smtClean="0"/>
              <a:t>‹#›</a:t>
            </a:fld>
            <a:endParaRPr lang="en-US"/>
          </a:p>
        </p:txBody>
      </p:sp>
    </p:spTree>
    <p:extLst>
      <p:ext uri="{BB962C8B-B14F-4D97-AF65-F5344CB8AC3E}">
        <p14:creationId xmlns:p14="http://schemas.microsoft.com/office/powerpoint/2010/main" val="30269735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63140" y="1168405"/>
            <a:ext cx="28392120" cy="42418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63140" y="5842000"/>
            <a:ext cx="28392120" cy="1392428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263140" y="20340325"/>
            <a:ext cx="7406640" cy="1168400"/>
          </a:xfrm>
          <a:prstGeom prst="rect">
            <a:avLst/>
          </a:prstGeom>
        </p:spPr>
        <p:txBody>
          <a:bodyPr vert="horz" lIns="91440" tIns="45720" rIns="91440" bIns="45720" rtlCol="0" anchor="ctr"/>
          <a:lstStyle>
            <a:lvl1pPr algn="l">
              <a:defRPr sz="3840">
                <a:solidFill>
                  <a:schemeClr val="tx1">
                    <a:tint val="75000"/>
                  </a:schemeClr>
                </a:solidFill>
              </a:defRPr>
            </a:lvl1pPr>
          </a:lstStyle>
          <a:p>
            <a:fld id="{CCBCD300-565D-40CA-82F4-C8B7633FA060}" type="datetimeFigureOut">
              <a:rPr lang="en-US" smtClean="0"/>
              <a:t>11/1/2019</a:t>
            </a:fld>
            <a:endParaRPr lang="en-US"/>
          </a:p>
        </p:txBody>
      </p:sp>
      <p:sp>
        <p:nvSpPr>
          <p:cNvPr id="5" name="Footer Placeholder 4"/>
          <p:cNvSpPr>
            <a:spLocks noGrp="1"/>
          </p:cNvSpPr>
          <p:nvPr>
            <p:ph type="ftr" sz="quarter" idx="3"/>
          </p:nvPr>
        </p:nvSpPr>
        <p:spPr>
          <a:xfrm>
            <a:off x="10904220" y="20340325"/>
            <a:ext cx="11109960" cy="1168400"/>
          </a:xfrm>
          <a:prstGeom prst="rect">
            <a:avLst/>
          </a:prstGeom>
        </p:spPr>
        <p:txBody>
          <a:bodyPr vert="horz" lIns="91440" tIns="45720" rIns="91440" bIns="45720" rtlCol="0" anchor="ctr"/>
          <a:lstStyle>
            <a:lvl1pPr algn="ctr">
              <a:defRPr sz="384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3248620" y="20340325"/>
            <a:ext cx="7406640" cy="1168400"/>
          </a:xfrm>
          <a:prstGeom prst="rect">
            <a:avLst/>
          </a:prstGeom>
        </p:spPr>
        <p:txBody>
          <a:bodyPr vert="horz" lIns="91440" tIns="45720" rIns="91440" bIns="45720" rtlCol="0" anchor="ctr"/>
          <a:lstStyle>
            <a:lvl1pPr algn="r">
              <a:defRPr sz="3840">
                <a:solidFill>
                  <a:schemeClr val="tx1">
                    <a:tint val="75000"/>
                  </a:schemeClr>
                </a:solidFill>
              </a:defRPr>
            </a:lvl1pPr>
          </a:lstStyle>
          <a:p>
            <a:fld id="{05765F86-6C73-407A-A6DD-B05B637C8D0C}" type="slidenum">
              <a:rPr lang="en-US" smtClean="0"/>
              <a:t>‹#›</a:t>
            </a:fld>
            <a:endParaRPr lang="en-US"/>
          </a:p>
        </p:txBody>
      </p:sp>
    </p:spTree>
    <p:extLst>
      <p:ext uri="{BB962C8B-B14F-4D97-AF65-F5344CB8AC3E}">
        <p14:creationId xmlns:p14="http://schemas.microsoft.com/office/powerpoint/2010/main" val="155642989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2926080" rtl="0" eaLnBrk="1" latinLnBrk="0" hangingPunct="1">
        <a:lnSpc>
          <a:spcPct val="90000"/>
        </a:lnSpc>
        <a:spcBef>
          <a:spcPct val="0"/>
        </a:spcBef>
        <a:buNone/>
        <a:defRPr sz="14080" kern="1200">
          <a:solidFill>
            <a:schemeClr val="tx1"/>
          </a:solidFill>
          <a:latin typeface="+mj-lt"/>
          <a:ea typeface="+mj-ea"/>
          <a:cs typeface="+mj-cs"/>
        </a:defRPr>
      </a:lvl1pPr>
    </p:titleStyle>
    <p:bodyStyle>
      <a:lvl1pPr marL="731520" indent="-731520" algn="l" defTabSz="2926080" rtl="0" eaLnBrk="1" latinLnBrk="0" hangingPunct="1">
        <a:lnSpc>
          <a:spcPct val="90000"/>
        </a:lnSpc>
        <a:spcBef>
          <a:spcPts val="3200"/>
        </a:spcBef>
        <a:buFont typeface="Arial" panose="020B0604020202020204" pitchFamily="34" charset="0"/>
        <a:buChar char="•"/>
        <a:defRPr sz="8960" kern="1200">
          <a:solidFill>
            <a:schemeClr val="tx1"/>
          </a:solidFill>
          <a:latin typeface="+mn-lt"/>
          <a:ea typeface="+mn-ea"/>
          <a:cs typeface="+mn-cs"/>
        </a:defRPr>
      </a:lvl1pPr>
      <a:lvl2pPr marL="2194560" indent="-731520" algn="l" defTabSz="2926080" rtl="0" eaLnBrk="1" latinLnBrk="0" hangingPunct="1">
        <a:lnSpc>
          <a:spcPct val="90000"/>
        </a:lnSpc>
        <a:spcBef>
          <a:spcPts val="1600"/>
        </a:spcBef>
        <a:buFont typeface="Arial" panose="020B0604020202020204" pitchFamily="34" charset="0"/>
        <a:buChar char="•"/>
        <a:defRPr sz="7680" kern="1200">
          <a:solidFill>
            <a:schemeClr val="tx1"/>
          </a:solidFill>
          <a:latin typeface="+mn-lt"/>
          <a:ea typeface="+mn-ea"/>
          <a:cs typeface="+mn-cs"/>
        </a:defRPr>
      </a:lvl2pPr>
      <a:lvl3pPr marL="3657600" indent="-731520" algn="l" defTabSz="2926080" rtl="0" eaLnBrk="1" latinLnBrk="0" hangingPunct="1">
        <a:lnSpc>
          <a:spcPct val="90000"/>
        </a:lnSpc>
        <a:spcBef>
          <a:spcPts val="1600"/>
        </a:spcBef>
        <a:buFont typeface="Arial" panose="020B0604020202020204" pitchFamily="34" charset="0"/>
        <a:buChar char="•"/>
        <a:defRPr sz="6400" kern="1200">
          <a:solidFill>
            <a:schemeClr val="tx1"/>
          </a:solidFill>
          <a:latin typeface="+mn-lt"/>
          <a:ea typeface="+mn-ea"/>
          <a:cs typeface="+mn-cs"/>
        </a:defRPr>
      </a:lvl3pPr>
      <a:lvl4pPr marL="512064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4pPr>
      <a:lvl5pPr marL="658368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5pPr>
      <a:lvl6pPr marL="804672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6pPr>
      <a:lvl7pPr marL="950976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7pPr>
      <a:lvl8pPr marL="1097280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8pPr>
      <a:lvl9pPr marL="1243584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9pPr>
    </p:bodyStyle>
    <p:otherStyle>
      <a:defPPr>
        <a:defRPr lang="en-US"/>
      </a:defPPr>
      <a:lvl1pPr marL="0" algn="l" defTabSz="2926080" rtl="0" eaLnBrk="1" latinLnBrk="0" hangingPunct="1">
        <a:defRPr sz="5760" kern="1200">
          <a:solidFill>
            <a:schemeClr val="tx1"/>
          </a:solidFill>
          <a:latin typeface="+mn-lt"/>
          <a:ea typeface="+mn-ea"/>
          <a:cs typeface="+mn-cs"/>
        </a:defRPr>
      </a:lvl1pPr>
      <a:lvl2pPr marL="1463040" algn="l" defTabSz="2926080" rtl="0" eaLnBrk="1" latinLnBrk="0" hangingPunct="1">
        <a:defRPr sz="5760" kern="1200">
          <a:solidFill>
            <a:schemeClr val="tx1"/>
          </a:solidFill>
          <a:latin typeface="+mn-lt"/>
          <a:ea typeface="+mn-ea"/>
          <a:cs typeface="+mn-cs"/>
        </a:defRPr>
      </a:lvl2pPr>
      <a:lvl3pPr marL="2926080" algn="l" defTabSz="2926080" rtl="0" eaLnBrk="1" latinLnBrk="0" hangingPunct="1">
        <a:defRPr sz="5760" kern="1200">
          <a:solidFill>
            <a:schemeClr val="tx1"/>
          </a:solidFill>
          <a:latin typeface="+mn-lt"/>
          <a:ea typeface="+mn-ea"/>
          <a:cs typeface="+mn-cs"/>
        </a:defRPr>
      </a:lvl3pPr>
      <a:lvl4pPr marL="4389120" algn="l" defTabSz="2926080" rtl="0" eaLnBrk="1" latinLnBrk="0" hangingPunct="1">
        <a:defRPr sz="5760" kern="1200">
          <a:solidFill>
            <a:schemeClr val="tx1"/>
          </a:solidFill>
          <a:latin typeface="+mn-lt"/>
          <a:ea typeface="+mn-ea"/>
          <a:cs typeface="+mn-cs"/>
        </a:defRPr>
      </a:lvl4pPr>
      <a:lvl5pPr marL="5852160" algn="l" defTabSz="2926080" rtl="0" eaLnBrk="1" latinLnBrk="0" hangingPunct="1">
        <a:defRPr sz="5760" kern="1200">
          <a:solidFill>
            <a:schemeClr val="tx1"/>
          </a:solidFill>
          <a:latin typeface="+mn-lt"/>
          <a:ea typeface="+mn-ea"/>
          <a:cs typeface="+mn-cs"/>
        </a:defRPr>
      </a:lvl5pPr>
      <a:lvl6pPr marL="7315200" algn="l" defTabSz="2926080" rtl="0" eaLnBrk="1" latinLnBrk="0" hangingPunct="1">
        <a:defRPr sz="5760" kern="1200">
          <a:solidFill>
            <a:schemeClr val="tx1"/>
          </a:solidFill>
          <a:latin typeface="+mn-lt"/>
          <a:ea typeface="+mn-ea"/>
          <a:cs typeface="+mn-cs"/>
        </a:defRPr>
      </a:lvl6pPr>
      <a:lvl7pPr marL="8778240" algn="l" defTabSz="2926080" rtl="0" eaLnBrk="1" latinLnBrk="0" hangingPunct="1">
        <a:defRPr sz="5760" kern="1200">
          <a:solidFill>
            <a:schemeClr val="tx1"/>
          </a:solidFill>
          <a:latin typeface="+mn-lt"/>
          <a:ea typeface="+mn-ea"/>
          <a:cs typeface="+mn-cs"/>
        </a:defRPr>
      </a:lvl7pPr>
      <a:lvl8pPr marL="10241280" algn="l" defTabSz="2926080" rtl="0" eaLnBrk="1" latinLnBrk="0" hangingPunct="1">
        <a:defRPr sz="5760" kern="1200">
          <a:solidFill>
            <a:schemeClr val="tx1"/>
          </a:solidFill>
          <a:latin typeface="+mn-lt"/>
          <a:ea typeface="+mn-ea"/>
          <a:cs typeface="+mn-cs"/>
        </a:defRPr>
      </a:lvl8pPr>
      <a:lvl9pPr marL="11704320" algn="l" defTabSz="2926080" rtl="0" eaLnBrk="1" latinLnBrk="0" hangingPunct="1">
        <a:defRPr sz="57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2.png"/><Relationship Id="rId7" Type="http://schemas.microsoft.com/office/2007/relationships/hdphoto" Target="../media/hdphoto1.wdp"/><Relationship Id="rId12"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9.png"/><Relationship Id="rId5" Type="http://schemas.openxmlformats.org/officeDocument/2006/relationships/image" Target="../media/image4.jpeg"/><Relationship Id="rId1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image" Target="../media/image3.jpg"/><Relationship Id="rId9" Type="http://schemas.openxmlformats.org/officeDocument/2006/relationships/image" Target="../media/image7.png"/><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87000">
              <a:schemeClr val="bg1">
                <a:lumMod val="95000"/>
              </a:schemeClr>
            </a:gs>
            <a:gs pos="0">
              <a:schemeClr val="bg1"/>
            </a:gs>
            <a:gs pos="100000">
              <a:schemeClr val="bg1">
                <a:lumMod val="85000"/>
              </a:schemeClr>
            </a:gs>
          </a:gsLst>
          <a:lin ang="5400000" scaled="1"/>
          <a:tileRect/>
        </a:gradFill>
        <a:effectLst/>
      </p:bgPr>
    </p:bg>
    <p:spTree>
      <p:nvGrpSpPr>
        <p:cNvPr id="1" name=""/>
        <p:cNvGrpSpPr/>
        <p:nvPr/>
      </p:nvGrpSpPr>
      <p:grpSpPr>
        <a:xfrm>
          <a:off x="0" y="0"/>
          <a:ext cx="0" cy="0"/>
          <a:chOff x="0" y="0"/>
          <a:chExt cx="0" cy="0"/>
        </a:xfrm>
      </p:grpSpPr>
      <p:grpSp>
        <p:nvGrpSpPr>
          <p:cNvPr id="70" name="Group 69">
            <a:extLst>
              <a:ext uri="{FF2B5EF4-FFF2-40B4-BE49-F238E27FC236}">
                <a16:creationId xmlns:a16="http://schemas.microsoft.com/office/drawing/2014/main" id="{36101479-EF61-4A77-87B4-DA80EDBE4FD8}"/>
              </a:ext>
            </a:extLst>
          </p:cNvPr>
          <p:cNvGrpSpPr/>
          <p:nvPr/>
        </p:nvGrpSpPr>
        <p:grpSpPr>
          <a:xfrm>
            <a:off x="12736570" y="13402538"/>
            <a:ext cx="8485909" cy="8261640"/>
            <a:chOff x="12736570" y="13402538"/>
            <a:chExt cx="8485909" cy="8261640"/>
          </a:xfrm>
        </p:grpSpPr>
        <p:grpSp>
          <p:nvGrpSpPr>
            <p:cNvPr id="69" name="Group 68">
              <a:extLst>
                <a:ext uri="{FF2B5EF4-FFF2-40B4-BE49-F238E27FC236}">
                  <a16:creationId xmlns:a16="http://schemas.microsoft.com/office/drawing/2014/main" id="{9BF4B617-E5C2-44DB-ADFD-29DA69AE1B83}"/>
                </a:ext>
              </a:extLst>
            </p:cNvPr>
            <p:cNvGrpSpPr/>
            <p:nvPr/>
          </p:nvGrpSpPr>
          <p:grpSpPr>
            <a:xfrm>
              <a:off x="12736570" y="13402538"/>
              <a:ext cx="8485909" cy="8261640"/>
              <a:chOff x="12736570" y="13402538"/>
              <a:chExt cx="8485909" cy="8261640"/>
            </a:xfrm>
          </p:grpSpPr>
          <p:cxnSp>
            <p:nvCxnSpPr>
              <p:cNvPr id="143" name="Straight Connector 142">
                <a:extLst>
                  <a:ext uri="{FF2B5EF4-FFF2-40B4-BE49-F238E27FC236}">
                    <a16:creationId xmlns:a16="http://schemas.microsoft.com/office/drawing/2014/main" id="{0EF29A73-7123-42B9-AC25-86E57D4D95CC}"/>
                  </a:ext>
                </a:extLst>
              </p:cNvPr>
              <p:cNvCxnSpPr>
                <a:cxnSpLocks/>
              </p:cNvCxnSpPr>
              <p:nvPr/>
            </p:nvCxnSpPr>
            <p:spPr>
              <a:xfrm rot="16200000">
                <a:off x="16955279" y="9287738"/>
                <a:ext cx="0" cy="822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F0A9029F-47CA-42C5-B0ED-0C4C26958BA0}"/>
                  </a:ext>
                </a:extLst>
              </p:cNvPr>
              <p:cNvCxnSpPr>
                <a:cxnSpLocks/>
              </p:cNvCxnSpPr>
              <p:nvPr/>
            </p:nvCxnSpPr>
            <p:spPr>
              <a:xfrm rot="16200000">
                <a:off x="17107679" y="13156623"/>
                <a:ext cx="0" cy="8229600"/>
              </a:xfrm>
              <a:prstGeom prst="line">
                <a:avLst/>
              </a:prstGeom>
            </p:spPr>
            <p:style>
              <a:lnRef idx="1">
                <a:schemeClr val="accent1"/>
              </a:lnRef>
              <a:fillRef idx="0">
                <a:schemeClr val="accent1"/>
              </a:fillRef>
              <a:effectRef idx="0">
                <a:schemeClr val="accent1"/>
              </a:effectRef>
              <a:fontRef idx="minor">
                <a:schemeClr val="tx1"/>
              </a:fontRef>
            </p:style>
          </p:cxnSp>
          <p:grpSp>
            <p:nvGrpSpPr>
              <p:cNvPr id="68" name="Group 67">
                <a:extLst>
                  <a:ext uri="{FF2B5EF4-FFF2-40B4-BE49-F238E27FC236}">
                    <a16:creationId xmlns:a16="http://schemas.microsoft.com/office/drawing/2014/main" id="{EAE0D200-6E9F-4D2F-82C4-B6E66B3349E6}"/>
                  </a:ext>
                </a:extLst>
              </p:cNvPr>
              <p:cNvGrpSpPr/>
              <p:nvPr/>
            </p:nvGrpSpPr>
            <p:grpSpPr>
              <a:xfrm>
                <a:off x="12736570" y="13406003"/>
                <a:ext cx="8429625" cy="8258175"/>
                <a:chOff x="12736570" y="13406003"/>
                <a:chExt cx="8429625" cy="8258175"/>
              </a:xfrm>
            </p:grpSpPr>
            <p:cxnSp>
              <p:nvCxnSpPr>
                <p:cNvPr id="59" name="Straight Connector 58">
                  <a:extLst>
                    <a:ext uri="{FF2B5EF4-FFF2-40B4-BE49-F238E27FC236}">
                      <a16:creationId xmlns:a16="http://schemas.microsoft.com/office/drawing/2014/main" id="{A059B76E-6FEE-4460-825B-ACCC6509708C}"/>
                    </a:ext>
                  </a:extLst>
                </p:cNvPr>
                <p:cNvCxnSpPr/>
                <p:nvPr/>
              </p:nvCxnSpPr>
              <p:spPr>
                <a:xfrm>
                  <a:off x="16927570" y="13434578"/>
                  <a:ext cx="0" cy="822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17AFD01D-1351-4C94-BEF7-4C4A8141F382}"/>
                    </a:ext>
                  </a:extLst>
                </p:cNvPr>
                <p:cNvCxnSpPr/>
                <p:nvPr/>
              </p:nvCxnSpPr>
              <p:spPr>
                <a:xfrm>
                  <a:off x="12736570" y="13406003"/>
                  <a:ext cx="0" cy="822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CC855C16-EF4D-4F1C-A06F-9742739CF0B1}"/>
                    </a:ext>
                  </a:extLst>
                </p:cNvPr>
                <p:cNvCxnSpPr/>
                <p:nvPr/>
              </p:nvCxnSpPr>
              <p:spPr>
                <a:xfrm>
                  <a:off x="21166195" y="13406003"/>
                  <a:ext cx="0" cy="8229600"/>
                </a:xfrm>
                <a:prstGeom prst="line">
                  <a:avLst/>
                </a:prstGeom>
              </p:spPr>
              <p:style>
                <a:lnRef idx="1">
                  <a:schemeClr val="accent1"/>
                </a:lnRef>
                <a:fillRef idx="0">
                  <a:schemeClr val="accent1"/>
                </a:fillRef>
                <a:effectRef idx="0">
                  <a:schemeClr val="accent1"/>
                </a:effectRef>
                <a:fontRef idx="minor">
                  <a:schemeClr val="tx1"/>
                </a:fontRef>
              </p:style>
            </p:cxnSp>
          </p:grpSp>
        </p:grpSp>
        <p:cxnSp>
          <p:nvCxnSpPr>
            <p:cNvPr id="146" name="Straight Connector 145">
              <a:extLst>
                <a:ext uri="{FF2B5EF4-FFF2-40B4-BE49-F238E27FC236}">
                  <a16:creationId xmlns:a16="http://schemas.microsoft.com/office/drawing/2014/main" id="{CE96D91D-340A-4EFC-BBF7-EBD3D56454FB}"/>
                </a:ext>
              </a:extLst>
            </p:cNvPr>
            <p:cNvCxnSpPr>
              <a:cxnSpLocks/>
            </p:cNvCxnSpPr>
            <p:nvPr/>
          </p:nvCxnSpPr>
          <p:spPr>
            <a:xfrm rot="16200000">
              <a:off x="16923418" y="17441374"/>
              <a:ext cx="0" cy="8229600"/>
            </a:xfrm>
            <a:prstGeom prst="line">
              <a:avLst/>
            </a:prstGeom>
          </p:spPr>
          <p:style>
            <a:lnRef idx="1">
              <a:schemeClr val="accent1"/>
            </a:lnRef>
            <a:fillRef idx="0">
              <a:schemeClr val="accent1"/>
            </a:fillRef>
            <a:effectRef idx="0">
              <a:schemeClr val="accent1"/>
            </a:effectRef>
            <a:fontRef idx="minor">
              <a:schemeClr val="tx1"/>
            </a:fontRef>
          </p:style>
        </p:cxnSp>
      </p:grpSp>
      <p:sp>
        <p:nvSpPr>
          <p:cNvPr id="36" name="Rectangle 35">
            <a:extLst>
              <a:ext uri="{FF2B5EF4-FFF2-40B4-BE49-F238E27FC236}">
                <a16:creationId xmlns:a16="http://schemas.microsoft.com/office/drawing/2014/main" id="{98A9C92B-895E-4693-A517-65BD1DB1F56A}"/>
              </a:ext>
            </a:extLst>
          </p:cNvPr>
          <p:cNvSpPr/>
          <p:nvPr/>
        </p:nvSpPr>
        <p:spPr>
          <a:xfrm>
            <a:off x="10977240" y="4303946"/>
            <a:ext cx="11958141" cy="17671151"/>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000"/>
          </a:p>
        </p:txBody>
      </p:sp>
      <p:sp>
        <p:nvSpPr>
          <p:cNvPr id="1034" name="Rectangle 1033">
            <a:extLst>
              <a:ext uri="{FF2B5EF4-FFF2-40B4-BE49-F238E27FC236}">
                <a16:creationId xmlns:a16="http://schemas.microsoft.com/office/drawing/2014/main" id="{0276AA1C-DCDC-4D1C-860F-BE59F17D8760}"/>
              </a:ext>
            </a:extLst>
          </p:cNvPr>
          <p:cNvSpPr/>
          <p:nvPr/>
        </p:nvSpPr>
        <p:spPr>
          <a:xfrm>
            <a:off x="25395808" y="13798373"/>
            <a:ext cx="7066777" cy="71895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6EEBD67-1947-4F89-9B0B-953E7F4503EF}"/>
              </a:ext>
            </a:extLst>
          </p:cNvPr>
          <p:cNvPicPr>
            <a:picLocks noChangeAspect="1"/>
          </p:cNvPicPr>
          <p:nvPr/>
        </p:nvPicPr>
        <p:blipFill rotWithShape="1">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t="1084" b="4738"/>
          <a:stretch/>
        </p:blipFill>
        <p:spPr>
          <a:xfrm>
            <a:off x="25037997" y="13783398"/>
            <a:ext cx="7544619" cy="7394091"/>
          </a:xfrm>
          <a:prstGeom prst="rect">
            <a:avLst/>
          </a:prstGeom>
        </p:spPr>
      </p:pic>
      <p:sp>
        <p:nvSpPr>
          <p:cNvPr id="172" name="Rectangle 171">
            <a:extLst>
              <a:ext uri="{FF2B5EF4-FFF2-40B4-BE49-F238E27FC236}">
                <a16:creationId xmlns:a16="http://schemas.microsoft.com/office/drawing/2014/main" id="{4EF0586A-9F1C-4296-85BB-A196E72B7D73}"/>
              </a:ext>
            </a:extLst>
          </p:cNvPr>
          <p:cNvSpPr/>
          <p:nvPr/>
        </p:nvSpPr>
        <p:spPr>
          <a:xfrm>
            <a:off x="25395808" y="16667359"/>
            <a:ext cx="7066777" cy="1672596"/>
          </a:xfrm>
          <a:prstGeom prst="rect">
            <a:avLst/>
          </a:prstGeom>
          <a:solidFill>
            <a:schemeClr val="tx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2" name="Rectangle 1041">
            <a:extLst>
              <a:ext uri="{FF2B5EF4-FFF2-40B4-BE49-F238E27FC236}">
                <a16:creationId xmlns:a16="http://schemas.microsoft.com/office/drawing/2014/main" id="{46776D85-A6C3-4A7C-A92C-C383E8749939}"/>
              </a:ext>
            </a:extLst>
          </p:cNvPr>
          <p:cNvSpPr/>
          <p:nvPr/>
        </p:nvSpPr>
        <p:spPr>
          <a:xfrm>
            <a:off x="25385267" y="13806529"/>
            <a:ext cx="7077318" cy="1568678"/>
          </a:xfrm>
          <a:prstGeom prst="rect">
            <a:avLst/>
          </a:prstGeom>
          <a:solidFill>
            <a:schemeClr val="tx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375AEA1-3E9D-4E22-AB0E-53E1E9131FFB}"/>
              </a:ext>
            </a:extLst>
          </p:cNvPr>
          <p:cNvSpPr/>
          <p:nvPr/>
        </p:nvSpPr>
        <p:spPr>
          <a:xfrm>
            <a:off x="489528" y="4638147"/>
            <a:ext cx="10059094" cy="8842485"/>
          </a:xfrm>
          <a:prstGeom prst="rect">
            <a:avLst/>
          </a:prstGeom>
        </p:spPr>
        <p:txBody>
          <a:bodyPr wrap="square">
            <a:spAutoFit/>
          </a:bodyPr>
          <a:lstStyle/>
          <a:p>
            <a:pPr>
              <a:lnSpc>
                <a:spcPct val="114000"/>
              </a:lnSpc>
            </a:pPr>
            <a:r>
              <a:rPr lang="en-US" sz="2000" dirty="0">
                <a:latin typeface="Open Sans" panose="020B0606030504020204" pitchFamily="34" charset="0"/>
                <a:ea typeface="Open Sans" panose="020B0606030504020204" pitchFamily="34" charset="0"/>
                <a:cs typeface="Open Sans" panose="020B0606030504020204" pitchFamily="34" charset="0"/>
              </a:rPr>
              <a:t>Although numeric calorie labeling of individual items on restaurant menus has been implemented nationwide under an FDA mandate, prior research has generally not found significant effects of calorie labeling on calories ordered. Whereas past research testing calorie labeling has only applied the labels to individual items, the present research tests the impact of an innovation that can easily be implemented in online ordering: </a:t>
            </a:r>
            <a:r>
              <a:rPr lang="en-US" sz="2000" b="1" dirty="0">
                <a:latin typeface="Open Sans" panose="020B0606030504020204" pitchFamily="34" charset="0"/>
                <a:ea typeface="Open Sans" panose="020B0606030504020204" pitchFamily="34" charset="0"/>
                <a:cs typeface="Open Sans" panose="020B0606030504020204" pitchFamily="34" charset="0"/>
              </a:rPr>
              <a:t>dynamic aggregation of calorie content </a:t>
            </a:r>
            <a:r>
              <a:rPr lang="en-US" sz="2000" dirty="0">
                <a:latin typeface="Open Sans" panose="020B0606030504020204" pitchFamily="34" charset="0"/>
                <a:ea typeface="Open Sans" panose="020B0606030504020204" pitchFamily="34" charset="0"/>
                <a:cs typeface="Open Sans" panose="020B0606030504020204" pitchFamily="34" charset="0"/>
              </a:rPr>
              <a:t>to provide dynamic feedback about total calories in a meal.</a:t>
            </a:r>
          </a:p>
          <a:p>
            <a:pPr>
              <a:lnSpc>
                <a:spcPct val="114000"/>
              </a:lnSpc>
            </a:pPr>
            <a:endParaRPr lang="en-US" sz="2000" dirty="0">
              <a:latin typeface="Open Sans" panose="020B0606030504020204" pitchFamily="34" charset="0"/>
              <a:ea typeface="Open Sans" panose="020B0606030504020204" pitchFamily="34" charset="0"/>
              <a:cs typeface="Open Sans" panose="020B0606030504020204" pitchFamily="34" charset="0"/>
            </a:endParaRPr>
          </a:p>
          <a:p>
            <a:pPr>
              <a:lnSpc>
                <a:spcPct val="114000"/>
              </a:lnSpc>
            </a:pPr>
            <a:r>
              <a:rPr lang="en-US" sz="2000" dirty="0">
                <a:latin typeface="Open Sans" panose="020B0606030504020204" pitchFamily="34" charset="0"/>
                <a:ea typeface="Open Sans" panose="020B0606030504020204" pitchFamily="34" charset="0"/>
                <a:cs typeface="Open Sans" panose="020B0606030504020204" pitchFamily="34" charset="0"/>
              </a:rPr>
              <a:t>Across four preregistered online studies and a field study (total </a:t>
            </a:r>
            <a:r>
              <a:rPr lang="en-US" sz="2000" i="1" dirty="0">
                <a:latin typeface="Open Sans" panose="020B0606030504020204" pitchFamily="34" charset="0"/>
                <a:ea typeface="Open Sans" panose="020B0606030504020204" pitchFamily="34" charset="0"/>
                <a:cs typeface="Open Sans" panose="020B0606030504020204" pitchFamily="34" charset="0"/>
              </a:rPr>
              <a:t>N</a:t>
            </a:r>
            <a:r>
              <a:rPr lang="en-US" sz="2000" dirty="0">
                <a:latin typeface="Open Sans" panose="020B0606030504020204" pitchFamily="34" charset="0"/>
                <a:ea typeface="Open Sans" panose="020B0606030504020204" pitchFamily="34" charset="0"/>
                <a:cs typeface="Open Sans" panose="020B0606030504020204" pitchFamily="34" charset="0"/>
              </a:rPr>
              <a:t> = 9048) we show that real-time, dynamic feedback about the total calorie content of meals guides </a:t>
            </a:r>
            <a:r>
              <a:rPr lang="en-US" sz="2000" b="1" dirty="0">
                <a:latin typeface="Open Sans" panose="020B0606030504020204" pitchFamily="34" charset="0"/>
                <a:ea typeface="Open Sans" panose="020B0606030504020204" pitchFamily="34" charset="0"/>
                <a:cs typeface="Open Sans" panose="020B0606030504020204" pitchFamily="34" charset="0"/>
              </a:rPr>
              <a:t>consumers to order both fewer items and lower-calorie items</a:t>
            </a:r>
            <a:r>
              <a:rPr lang="en-US" sz="2000" dirty="0">
                <a:latin typeface="Open Sans" panose="020B0606030504020204" pitchFamily="34" charset="0"/>
                <a:ea typeface="Open Sans" panose="020B0606030504020204" pitchFamily="34" charset="0"/>
                <a:cs typeface="Open Sans" panose="020B0606030504020204" pitchFamily="34" charset="0"/>
              </a:rPr>
              <a:t>, even when static guidelines and item-level calorie labels are already present. The reduction of calories is particularly strong when feedback is presented as dynamically updating </a:t>
            </a:r>
            <a:r>
              <a:rPr lang="en-US" sz="2000" b="1" dirty="0">
                <a:latin typeface="Open Sans" panose="020B0606030504020204" pitchFamily="34" charset="0"/>
                <a:ea typeface="Open Sans" panose="020B0606030504020204" pitchFamily="34" charset="0"/>
                <a:cs typeface="Open Sans" panose="020B0606030504020204" pitchFamily="34" charset="0"/>
              </a:rPr>
              <a:t>traffic lights, prompting consumers to revise their orders more frequently</a:t>
            </a:r>
            <a:r>
              <a:rPr lang="en-US" sz="2000" dirty="0">
                <a:latin typeface="Open Sans" panose="020B0606030504020204" pitchFamily="34" charset="0"/>
                <a:ea typeface="Open Sans" panose="020B0606030504020204" pitchFamily="34" charset="0"/>
                <a:cs typeface="Open Sans" panose="020B0606030504020204" pitchFamily="34" charset="0"/>
              </a:rPr>
              <a:t>.  This type of dynamic aggregation with traffic lights is significantly more effective in reducing calories than any other type of calorie labeling, featuring item labels, dynamic numeric aggregation, or text guidance with calorie recommendations.</a:t>
            </a:r>
          </a:p>
          <a:p>
            <a:pPr>
              <a:lnSpc>
                <a:spcPct val="114000"/>
              </a:lnSpc>
            </a:pPr>
            <a:endParaRPr lang="en-US" sz="2000" dirty="0">
              <a:latin typeface="Open Sans" panose="020B0606030504020204" pitchFamily="34" charset="0"/>
              <a:ea typeface="Open Sans" panose="020B0606030504020204" pitchFamily="34" charset="0"/>
              <a:cs typeface="Open Sans" panose="020B0606030504020204" pitchFamily="34" charset="0"/>
            </a:endParaRPr>
          </a:p>
          <a:p>
            <a:pPr>
              <a:lnSpc>
                <a:spcPct val="114000"/>
              </a:lnSpc>
            </a:pPr>
            <a:r>
              <a:rPr lang="en-US" sz="2000" dirty="0">
                <a:latin typeface="Open Sans" panose="020B0606030504020204" pitchFamily="34" charset="0"/>
                <a:ea typeface="Open Sans" panose="020B0606030504020204" pitchFamily="34" charset="0"/>
                <a:cs typeface="Open Sans" panose="020B0606030504020204" pitchFamily="34" charset="0"/>
              </a:rPr>
              <a:t>The results also suggest that </a:t>
            </a:r>
            <a:r>
              <a:rPr lang="en-US" sz="2000" b="1" dirty="0">
                <a:latin typeface="Open Sans" panose="020B0606030504020204" pitchFamily="34" charset="0"/>
                <a:ea typeface="Open Sans" panose="020B0606030504020204" pitchFamily="34" charset="0"/>
                <a:cs typeface="Open Sans" panose="020B0606030504020204" pitchFamily="34" charset="0"/>
              </a:rPr>
              <a:t>aggregation</a:t>
            </a:r>
            <a:r>
              <a:rPr lang="en-US" sz="2000" dirty="0">
                <a:latin typeface="Open Sans" panose="020B0606030504020204" pitchFamily="34" charset="0"/>
                <a:ea typeface="Open Sans" panose="020B0606030504020204" pitchFamily="34" charset="0"/>
                <a:cs typeface="Open Sans" panose="020B0606030504020204" pitchFamily="34" charset="0"/>
              </a:rPr>
              <a:t> </a:t>
            </a:r>
            <a:r>
              <a:rPr lang="en-US" sz="2000" b="1" dirty="0">
                <a:latin typeface="Open Sans" panose="020B0606030504020204" pitchFamily="34" charset="0"/>
                <a:ea typeface="Open Sans" panose="020B0606030504020204" pitchFamily="34" charset="0"/>
                <a:cs typeface="Open Sans" panose="020B0606030504020204" pitchFamily="34" charset="0"/>
              </a:rPr>
              <a:t>requires dynamic presentation </a:t>
            </a:r>
            <a:r>
              <a:rPr lang="en-US" sz="2000" dirty="0">
                <a:latin typeface="Open Sans" panose="020B0606030504020204" pitchFamily="34" charset="0"/>
                <a:ea typeface="Open Sans" panose="020B0606030504020204" pitchFamily="34" charset="0"/>
                <a:cs typeface="Open Sans" panose="020B0606030504020204" pitchFamily="34" charset="0"/>
              </a:rPr>
              <a:t>to achieve calorie reductions, because this type of feedback uniquely drives consumers to take actions: to reconsider their selections and choose lower-calorie alternatives. We propose that this revision process represents a decision-making step that is unlikely in the absence of dynamic aggregated labels (i.e., static labels only), and that real-time feedback before purchase represents a novel intervention to guide consumer choice.</a:t>
            </a:r>
          </a:p>
        </p:txBody>
      </p:sp>
      <p:sp>
        <p:nvSpPr>
          <p:cNvPr id="6" name="Rectangle 5">
            <a:extLst>
              <a:ext uri="{FF2B5EF4-FFF2-40B4-BE49-F238E27FC236}">
                <a16:creationId xmlns:a16="http://schemas.microsoft.com/office/drawing/2014/main" id="{F43AD31F-39AA-472E-A98E-5244FC59FE2C}"/>
              </a:ext>
            </a:extLst>
          </p:cNvPr>
          <p:cNvSpPr/>
          <p:nvPr/>
        </p:nvSpPr>
        <p:spPr>
          <a:xfrm>
            <a:off x="-49266" y="-11159"/>
            <a:ext cx="33013662" cy="3589383"/>
          </a:xfrm>
          <a:prstGeom prst="rect">
            <a:avLst/>
          </a:prstGeom>
          <a:gradFill flip="none" rotWithShape="1">
            <a:gsLst>
              <a:gs pos="0">
                <a:srgbClr val="990000">
                  <a:shade val="30000"/>
                  <a:satMod val="115000"/>
                </a:srgbClr>
              </a:gs>
              <a:gs pos="50000">
                <a:srgbClr val="990000">
                  <a:shade val="67500"/>
                  <a:satMod val="115000"/>
                </a:srgbClr>
              </a:gs>
              <a:gs pos="100000">
                <a:srgbClr val="990000">
                  <a:shade val="100000"/>
                  <a:satMod val="115000"/>
                </a:srgbClr>
              </a:gs>
            </a:gsLst>
            <a:lin ang="5400000" scaled="1"/>
            <a:tileRect/>
          </a:gradFill>
          <a:ln>
            <a:noFill/>
          </a:ln>
          <a:effectLst>
            <a:outerShdw blurRad="228600" dist="38100" dir="3000000" sx="103000" sy="103000" algn="tl" rotWithShape="0">
              <a:schemeClr val="tx1">
                <a:lumMod val="50000"/>
                <a:lumOff val="50000"/>
                <a:alpha val="40000"/>
              </a:scheme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309C01C-1CA8-4B4B-A47D-D8CC7082CCFD}"/>
              </a:ext>
            </a:extLst>
          </p:cNvPr>
          <p:cNvSpPr>
            <a:spLocks noGrp="1"/>
          </p:cNvSpPr>
          <p:nvPr>
            <p:ph type="ctrTitle"/>
          </p:nvPr>
        </p:nvSpPr>
        <p:spPr>
          <a:xfrm>
            <a:off x="0" y="237"/>
            <a:ext cx="32918400" cy="1860787"/>
          </a:xfrm>
        </p:spPr>
        <p:txBody>
          <a:bodyPr anchor="ctr">
            <a:noAutofit/>
          </a:bodyPr>
          <a:lstStyle/>
          <a:p>
            <a:pPr>
              <a:lnSpc>
                <a:spcPct val="100000"/>
              </a:lnSpc>
              <a:spcAft>
                <a:spcPts val="1200"/>
              </a:spcAft>
            </a:pPr>
            <a:r>
              <a:rPr lang="en-US" sz="8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Choosing the Light Meal</a:t>
            </a:r>
            <a:endParaRPr lang="en-US" sz="4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9" name="Picture 18">
            <a:extLst>
              <a:ext uri="{FF2B5EF4-FFF2-40B4-BE49-F238E27FC236}">
                <a16:creationId xmlns:a16="http://schemas.microsoft.com/office/drawing/2014/main" id="{2E4F5EBB-DFBF-4DE6-AF51-A19D3B59C8F3}"/>
              </a:ext>
            </a:extLst>
          </p:cNvPr>
          <p:cNvPicPr>
            <a:picLocks noChangeAspect="1"/>
          </p:cNvPicPr>
          <p:nvPr/>
        </p:nvPicPr>
        <p:blipFill>
          <a:blip r:embed="rId3"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29802512" y="427229"/>
            <a:ext cx="2743200" cy="2743200"/>
          </a:xfrm>
          <a:prstGeom prst="ellipse">
            <a:avLst/>
          </a:prstGeom>
          <a:solidFill>
            <a:schemeClr val="bg1"/>
          </a:solidFill>
        </p:spPr>
      </p:pic>
      <p:sp>
        <p:nvSpPr>
          <p:cNvPr id="34" name="Rectangle 33">
            <a:extLst>
              <a:ext uri="{FF2B5EF4-FFF2-40B4-BE49-F238E27FC236}">
                <a16:creationId xmlns:a16="http://schemas.microsoft.com/office/drawing/2014/main" id="{D49713CA-A671-4169-B0EA-BEE4382C067E}"/>
              </a:ext>
            </a:extLst>
          </p:cNvPr>
          <p:cNvSpPr/>
          <p:nvPr/>
        </p:nvSpPr>
        <p:spPr>
          <a:xfrm>
            <a:off x="10973982" y="3835735"/>
            <a:ext cx="11961399" cy="669799"/>
          </a:xfrm>
          <a:prstGeom prst="rect">
            <a:avLst/>
          </a:prstGeom>
        </p:spPr>
        <p:txBody>
          <a:bodyPr wrap="square">
            <a:spAutoFit/>
          </a:bodyPr>
          <a:lstStyle/>
          <a:p>
            <a:pPr marR="0" lvl="0" algn="ctr" fontAlgn="base">
              <a:lnSpc>
                <a:spcPct val="150000"/>
              </a:lnSpc>
              <a:spcBef>
                <a:spcPts val="0"/>
              </a:spcBef>
              <a:spcAft>
                <a:spcPts val="0"/>
              </a:spcAft>
              <a:tabLst>
                <a:tab pos="457200" algn="l"/>
              </a:tabLst>
            </a:pPr>
            <a:r>
              <a:rPr lang="en-US" sz="28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METHODS (STUDY 2)</a:t>
            </a:r>
            <a:endParaRPr lang="en-US" sz="28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5" name="Rectangle 34">
            <a:extLst>
              <a:ext uri="{FF2B5EF4-FFF2-40B4-BE49-F238E27FC236}">
                <a16:creationId xmlns:a16="http://schemas.microsoft.com/office/drawing/2014/main" id="{C34EB3E7-5037-4A3E-ADE6-070383C30C07}"/>
              </a:ext>
            </a:extLst>
          </p:cNvPr>
          <p:cNvSpPr/>
          <p:nvPr/>
        </p:nvSpPr>
        <p:spPr>
          <a:xfrm>
            <a:off x="10973981" y="12493952"/>
            <a:ext cx="11964657" cy="669799"/>
          </a:xfrm>
          <a:prstGeom prst="rect">
            <a:avLst/>
          </a:prstGeom>
        </p:spPr>
        <p:txBody>
          <a:bodyPr wrap="square">
            <a:spAutoFit/>
          </a:bodyPr>
          <a:lstStyle/>
          <a:p>
            <a:pPr marR="0" lvl="0" algn="ctr" fontAlgn="base">
              <a:lnSpc>
                <a:spcPct val="150000"/>
              </a:lnSpc>
              <a:spcBef>
                <a:spcPts val="0"/>
              </a:spcBef>
              <a:spcAft>
                <a:spcPts val="0"/>
              </a:spcAft>
              <a:tabLst>
                <a:tab pos="457200" algn="l"/>
              </a:tabLst>
            </a:pPr>
            <a:r>
              <a:rPr lang="en-US" sz="28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RESULTS (STUDY 2)</a:t>
            </a:r>
            <a:endParaRPr lang="en-US" sz="32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5" name="Picture 4" descr="A close up of a clock&#10;&#10;Description automatically generated">
            <a:extLst>
              <a:ext uri="{FF2B5EF4-FFF2-40B4-BE49-F238E27FC236}">
                <a16:creationId xmlns:a16="http://schemas.microsoft.com/office/drawing/2014/main" id="{1BEB2680-2C9E-4C92-A00D-465E491A27B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2688" y="427229"/>
            <a:ext cx="2837793" cy="2743200"/>
          </a:xfrm>
          <a:prstGeom prst="ellipse">
            <a:avLst/>
          </a:prstGeom>
        </p:spPr>
      </p:pic>
      <p:sp>
        <p:nvSpPr>
          <p:cNvPr id="50" name="Rectangle 49">
            <a:extLst>
              <a:ext uri="{FF2B5EF4-FFF2-40B4-BE49-F238E27FC236}">
                <a16:creationId xmlns:a16="http://schemas.microsoft.com/office/drawing/2014/main" id="{E427FF94-5ECD-45F5-9FF1-6A0D541D8B38}"/>
              </a:ext>
            </a:extLst>
          </p:cNvPr>
          <p:cNvSpPr/>
          <p:nvPr/>
        </p:nvSpPr>
        <p:spPr>
          <a:xfrm>
            <a:off x="5058" y="3841891"/>
            <a:ext cx="10972183" cy="669799"/>
          </a:xfrm>
          <a:prstGeom prst="rect">
            <a:avLst/>
          </a:prstGeom>
        </p:spPr>
        <p:txBody>
          <a:bodyPr wrap="square">
            <a:spAutoFit/>
          </a:bodyPr>
          <a:lstStyle/>
          <a:p>
            <a:pPr marR="0" lvl="0" algn="ctr" fontAlgn="base">
              <a:lnSpc>
                <a:spcPct val="150000"/>
              </a:lnSpc>
              <a:spcBef>
                <a:spcPts val="0"/>
              </a:spcBef>
              <a:spcAft>
                <a:spcPts val="0"/>
              </a:spcAft>
              <a:tabLst>
                <a:tab pos="457200" algn="l"/>
              </a:tabLst>
            </a:pPr>
            <a:r>
              <a:rPr lang="en-US" sz="28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SUMMARY</a:t>
            </a:r>
            <a:endParaRPr lang="en-US" sz="28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87" name="Group 86">
            <a:extLst>
              <a:ext uri="{FF2B5EF4-FFF2-40B4-BE49-F238E27FC236}">
                <a16:creationId xmlns:a16="http://schemas.microsoft.com/office/drawing/2014/main" id="{089A5246-799E-454B-B567-F96A1970DB18}"/>
              </a:ext>
            </a:extLst>
          </p:cNvPr>
          <p:cNvGrpSpPr/>
          <p:nvPr/>
        </p:nvGrpSpPr>
        <p:grpSpPr>
          <a:xfrm>
            <a:off x="12641486" y="4507824"/>
            <a:ext cx="8629650" cy="7556645"/>
            <a:chOff x="12142740" y="6743055"/>
            <a:chExt cx="8629650" cy="7556645"/>
          </a:xfrm>
        </p:grpSpPr>
        <p:grpSp>
          <p:nvGrpSpPr>
            <p:cNvPr id="29" name="Group 28">
              <a:extLst>
                <a:ext uri="{FF2B5EF4-FFF2-40B4-BE49-F238E27FC236}">
                  <a16:creationId xmlns:a16="http://schemas.microsoft.com/office/drawing/2014/main" id="{825C3B2C-5C31-4F79-8E84-12EBB25B9A1C}"/>
                </a:ext>
              </a:extLst>
            </p:cNvPr>
            <p:cNvGrpSpPr/>
            <p:nvPr/>
          </p:nvGrpSpPr>
          <p:grpSpPr>
            <a:xfrm>
              <a:off x="12142740" y="8984750"/>
              <a:ext cx="8629650" cy="5314950"/>
              <a:chOff x="11868150" y="14163054"/>
              <a:chExt cx="8629650" cy="5314950"/>
            </a:xfrm>
          </p:grpSpPr>
          <p:pic>
            <p:nvPicPr>
              <p:cNvPr id="28" name="Picture 2" descr="Képtalálat a következőre: „tablet”">
                <a:extLst>
                  <a:ext uri="{FF2B5EF4-FFF2-40B4-BE49-F238E27FC236}">
                    <a16:creationId xmlns:a16="http://schemas.microsoft.com/office/drawing/2014/main" id="{99BA2622-44C8-4EE8-8D61-77E92CB6E678}"/>
                  </a:ext>
                </a:extLst>
              </p:cNvPr>
              <p:cNvPicPr>
                <a:picLocks noChangeAspect="1" noChangeArrowheads="1"/>
              </p:cNvPicPr>
              <p:nvPr/>
            </p:nvPicPr>
            <p:blipFill rotWithShape="1">
              <a:blip r:embed="rId5">
                <a:clrChange>
                  <a:clrFrom>
                    <a:srgbClr val="F9F9F9"/>
                  </a:clrFrom>
                  <a:clrTo>
                    <a:srgbClr val="F9F9F9">
                      <a:alpha val="0"/>
                    </a:srgbClr>
                  </a:clrTo>
                </a:clrChange>
                <a:extLst>
                  <a:ext uri="{28A0092B-C50C-407E-A947-70E740481C1C}">
                    <a14:useLocalDpi xmlns:a14="http://schemas.microsoft.com/office/drawing/2010/main" val="0"/>
                  </a:ext>
                </a:extLst>
              </a:blip>
              <a:srcRect l="10415" r="10393"/>
              <a:stretch/>
            </p:blipFill>
            <p:spPr bwMode="auto">
              <a:xfrm>
                <a:off x="11868150" y="14163054"/>
                <a:ext cx="8629650" cy="5314950"/>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75">
                <a:extLst>
                  <a:ext uri="{FF2B5EF4-FFF2-40B4-BE49-F238E27FC236}">
                    <a16:creationId xmlns:a16="http://schemas.microsoft.com/office/drawing/2014/main" id="{66F1215F-F9D2-4196-B400-4BEF5CC03746}"/>
                  </a:ext>
                </a:extLst>
              </p:cNvPr>
              <p:cNvPicPr/>
              <p:nvPr/>
            </p:nvPicPr>
            <p:blipFill rotWithShape="1">
              <a:blip r:embed="rId6">
                <a:extLst>
                  <a:ext uri="{BEBA8EAE-BF5A-486C-A8C5-ECC9F3942E4B}">
                    <a14:imgProps xmlns:a14="http://schemas.microsoft.com/office/drawing/2010/main">
                      <a14:imgLayer r:embed="rId7">
                        <a14:imgEffect>
                          <a14:saturation sat="33000"/>
                        </a14:imgEffect>
                      </a14:imgLayer>
                    </a14:imgProps>
                  </a:ext>
                  <a:ext uri="{28A0092B-C50C-407E-A947-70E740481C1C}">
                    <a14:useLocalDpi xmlns:a14="http://schemas.microsoft.com/office/drawing/2010/main" val="0"/>
                  </a:ext>
                </a:extLst>
              </a:blip>
              <a:srcRect r="4513"/>
              <a:stretch/>
            </p:blipFill>
            <p:spPr>
              <a:xfrm>
                <a:off x="12337575" y="14709115"/>
                <a:ext cx="7690799" cy="4201821"/>
              </a:xfrm>
              <a:prstGeom prst="rect">
                <a:avLst/>
              </a:prstGeom>
              <a:scene3d>
                <a:camera prst="orthographicFront"/>
                <a:lightRig rig="threePt" dir="t"/>
              </a:scene3d>
              <a:sp3d prstMaterial="plastic">
                <a:bevelB prst="slope"/>
              </a:sp3d>
            </p:spPr>
          </p:pic>
        </p:grpSp>
        <p:sp>
          <p:nvSpPr>
            <p:cNvPr id="26" name="Rectangle: Rounded Corners 25">
              <a:extLst>
                <a:ext uri="{FF2B5EF4-FFF2-40B4-BE49-F238E27FC236}">
                  <a16:creationId xmlns:a16="http://schemas.microsoft.com/office/drawing/2014/main" id="{A139999D-3239-4822-8CF8-790275E4463F}"/>
                </a:ext>
              </a:extLst>
            </p:cNvPr>
            <p:cNvSpPr/>
            <p:nvPr/>
          </p:nvSpPr>
          <p:spPr>
            <a:xfrm>
              <a:off x="15747735" y="9623710"/>
              <a:ext cx="1419658" cy="512278"/>
            </a:xfrm>
            <a:prstGeom prst="roundRect">
              <a:avLst>
                <a:gd name="adj" fmla="val 44842"/>
              </a:avLst>
            </a:prstGeom>
            <a:solidFill>
              <a:srgbClr val="C00000">
                <a:alpha val="5098"/>
              </a:srgbClr>
            </a:solidFill>
            <a:ln w="38100">
              <a:solidFill>
                <a:srgbClr val="C00000"/>
              </a:solidFill>
              <a:prstDash val="dash"/>
              <a:extLst>
                <a:ext uri="{C807C97D-BFC1-408E-A445-0C87EB9F89A2}">
                  <ask:lineSketchStyleProps xmlns:ask="http://schemas.microsoft.com/office/drawing/2018/sketchyshapes" sd="233069259">
                    <a:custGeom>
                      <a:avLst/>
                      <a:gdLst>
                        <a:gd name="connsiteX0" fmla="*/ 0 w 1895475"/>
                        <a:gd name="connsiteY0" fmla="*/ 348675 h 777563"/>
                        <a:gd name="connsiteX1" fmla="*/ 348675 w 1895475"/>
                        <a:gd name="connsiteY1" fmla="*/ 0 h 777563"/>
                        <a:gd name="connsiteX2" fmla="*/ 947738 w 1895475"/>
                        <a:gd name="connsiteY2" fmla="*/ 0 h 777563"/>
                        <a:gd name="connsiteX3" fmla="*/ 1546800 w 1895475"/>
                        <a:gd name="connsiteY3" fmla="*/ 0 h 777563"/>
                        <a:gd name="connsiteX4" fmla="*/ 1895475 w 1895475"/>
                        <a:gd name="connsiteY4" fmla="*/ 348675 h 777563"/>
                        <a:gd name="connsiteX5" fmla="*/ 1895475 w 1895475"/>
                        <a:gd name="connsiteY5" fmla="*/ 428888 h 777563"/>
                        <a:gd name="connsiteX6" fmla="*/ 1546800 w 1895475"/>
                        <a:gd name="connsiteY6" fmla="*/ 777563 h 777563"/>
                        <a:gd name="connsiteX7" fmla="*/ 983681 w 1895475"/>
                        <a:gd name="connsiteY7" fmla="*/ 777563 h 777563"/>
                        <a:gd name="connsiteX8" fmla="*/ 348675 w 1895475"/>
                        <a:gd name="connsiteY8" fmla="*/ 777563 h 777563"/>
                        <a:gd name="connsiteX9" fmla="*/ 0 w 1895475"/>
                        <a:gd name="connsiteY9" fmla="*/ 428888 h 777563"/>
                        <a:gd name="connsiteX10" fmla="*/ 0 w 1895475"/>
                        <a:gd name="connsiteY10" fmla="*/ 348675 h 777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95475" h="777563" fill="none" extrusionOk="0">
                          <a:moveTo>
                            <a:pt x="0" y="348675"/>
                          </a:moveTo>
                          <a:cubicBezTo>
                            <a:pt x="534" y="126210"/>
                            <a:pt x="138172" y="13220"/>
                            <a:pt x="348675" y="0"/>
                          </a:cubicBezTo>
                          <a:cubicBezTo>
                            <a:pt x="590503" y="-50600"/>
                            <a:pt x="728666" y="29966"/>
                            <a:pt x="947738" y="0"/>
                          </a:cubicBezTo>
                          <a:cubicBezTo>
                            <a:pt x="1166810" y="-29966"/>
                            <a:pt x="1343750" y="23010"/>
                            <a:pt x="1546800" y="0"/>
                          </a:cubicBezTo>
                          <a:cubicBezTo>
                            <a:pt x="1735283" y="-13162"/>
                            <a:pt x="1880502" y="198831"/>
                            <a:pt x="1895475" y="348675"/>
                          </a:cubicBezTo>
                          <a:cubicBezTo>
                            <a:pt x="1902354" y="366833"/>
                            <a:pt x="1887109" y="411070"/>
                            <a:pt x="1895475" y="428888"/>
                          </a:cubicBezTo>
                          <a:cubicBezTo>
                            <a:pt x="1881425" y="623197"/>
                            <a:pt x="1698555" y="769234"/>
                            <a:pt x="1546800" y="777563"/>
                          </a:cubicBezTo>
                          <a:cubicBezTo>
                            <a:pt x="1301145" y="781416"/>
                            <a:pt x="1259090" y="721953"/>
                            <a:pt x="983681" y="777563"/>
                          </a:cubicBezTo>
                          <a:cubicBezTo>
                            <a:pt x="708272" y="833173"/>
                            <a:pt x="537923" y="763815"/>
                            <a:pt x="348675" y="777563"/>
                          </a:cubicBezTo>
                          <a:cubicBezTo>
                            <a:pt x="106927" y="770012"/>
                            <a:pt x="-40566" y="611784"/>
                            <a:pt x="0" y="428888"/>
                          </a:cubicBezTo>
                          <a:cubicBezTo>
                            <a:pt x="-8352" y="389252"/>
                            <a:pt x="8347" y="370278"/>
                            <a:pt x="0" y="348675"/>
                          </a:cubicBezTo>
                          <a:close/>
                        </a:path>
                        <a:path w="1895475" h="777563" stroke="0" extrusionOk="0">
                          <a:moveTo>
                            <a:pt x="0" y="348675"/>
                          </a:moveTo>
                          <a:cubicBezTo>
                            <a:pt x="26613" y="149292"/>
                            <a:pt x="181822" y="15572"/>
                            <a:pt x="348675" y="0"/>
                          </a:cubicBezTo>
                          <a:cubicBezTo>
                            <a:pt x="576965" y="-58411"/>
                            <a:pt x="671970" y="37849"/>
                            <a:pt x="923775" y="0"/>
                          </a:cubicBezTo>
                          <a:cubicBezTo>
                            <a:pt x="1175580" y="-37849"/>
                            <a:pt x="1250900" y="37159"/>
                            <a:pt x="1546800" y="0"/>
                          </a:cubicBezTo>
                          <a:cubicBezTo>
                            <a:pt x="1769344" y="-17622"/>
                            <a:pt x="1942500" y="159752"/>
                            <a:pt x="1895475" y="348675"/>
                          </a:cubicBezTo>
                          <a:cubicBezTo>
                            <a:pt x="1903696" y="374796"/>
                            <a:pt x="1891719" y="395991"/>
                            <a:pt x="1895475" y="428888"/>
                          </a:cubicBezTo>
                          <a:cubicBezTo>
                            <a:pt x="1878625" y="604064"/>
                            <a:pt x="1743136" y="740909"/>
                            <a:pt x="1546800" y="777563"/>
                          </a:cubicBezTo>
                          <a:cubicBezTo>
                            <a:pt x="1358601" y="779876"/>
                            <a:pt x="1137676" y="763586"/>
                            <a:pt x="971700" y="777563"/>
                          </a:cubicBezTo>
                          <a:cubicBezTo>
                            <a:pt x="805724" y="791540"/>
                            <a:pt x="552329" y="761696"/>
                            <a:pt x="348675" y="777563"/>
                          </a:cubicBezTo>
                          <a:cubicBezTo>
                            <a:pt x="161633" y="788821"/>
                            <a:pt x="-37746" y="626014"/>
                            <a:pt x="0" y="428888"/>
                          </a:cubicBezTo>
                          <a:cubicBezTo>
                            <a:pt x="-2315" y="391286"/>
                            <a:pt x="5625" y="368073"/>
                            <a:pt x="0" y="348675"/>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5072B201-5A05-49FA-B0C2-CC62C66D85E9}"/>
                </a:ext>
              </a:extLst>
            </p:cNvPr>
            <p:cNvGrpSpPr/>
            <p:nvPr/>
          </p:nvGrpSpPr>
          <p:grpSpPr>
            <a:xfrm>
              <a:off x="12919674" y="7030597"/>
              <a:ext cx="2205646" cy="1584320"/>
              <a:chOff x="12377650" y="7798919"/>
              <a:chExt cx="2205646" cy="1584320"/>
            </a:xfrm>
          </p:grpSpPr>
          <p:pic>
            <p:nvPicPr>
              <p:cNvPr id="1028" name="Picture 4" descr="Képtalálat a következőre: „no icon”">
                <a:extLst>
                  <a:ext uri="{FF2B5EF4-FFF2-40B4-BE49-F238E27FC236}">
                    <a16:creationId xmlns:a16="http://schemas.microsoft.com/office/drawing/2014/main" id="{499A249A-BB99-4195-A99B-A4CC2DE5981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023273" y="7798919"/>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31" name="Rectangle 30">
                <a:extLst>
                  <a:ext uri="{FF2B5EF4-FFF2-40B4-BE49-F238E27FC236}">
                    <a16:creationId xmlns:a16="http://schemas.microsoft.com/office/drawing/2014/main" id="{9A5FD70B-807A-49F7-A5F4-D4FB27C2998F}"/>
                  </a:ext>
                </a:extLst>
              </p:cNvPr>
              <p:cNvSpPr/>
              <p:nvPr/>
            </p:nvSpPr>
            <p:spPr>
              <a:xfrm>
                <a:off x="12377650" y="8736908"/>
                <a:ext cx="2205646" cy="646331"/>
              </a:xfrm>
              <a:prstGeom prst="rect">
                <a:avLst/>
              </a:prstGeom>
            </p:spPr>
            <p:txBody>
              <a:bodyPr wrap="square">
                <a:spAutoFit/>
              </a:bodyPr>
              <a:lstStyle/>
              <a:p>
                <a:pPr algn="ctr"/>
                <a:r>
                  <a:rPr lang="en-US" b="1" dirty="0">
                    <a:solidFill>
                      <a:srgbClr val="000000"/>
                    </a:solidFill>
                    <a:latin typeface="Open Sans" panose="020B0606030504020204" pitchFamily="34" charset="0"/>
                    <a:ea typeface="Open Sans" panose="020B0606030504020204" pitchFamily="34" charset="0"/>
                    <a:cs typeface="Open Sans" panose="020B0606030504020204" pitchFamily="34" charset="0"/>
                  </a:rPr>
                  <a:t>No</a:t>
                </a:r>
              </a:p>
              <a:p>
                <a:pPr algn="ctr"/>
                <a:r>
                  <a:rPr lang="en-US" b="1" dirty="0">
                    <a:solidFill>
                      <a:srgbClr val="000000"/>
                    </a:solidFill>
                    <a:latin typeface="Open Sans" panose="020B0606030504020204" pitchFamily="34" charset="0"/>
                    <a:ea typeface="Open Sans" panose="020B0606030504020204" pitchFamily="34" charset="0"/>
                    <a:cs typeface="Open Sans" panose="020B0606030504020204" pitchFamily="34" charset="0"/>
                  </a:rPr>
                  <a:t>aggregation</a:t>
                </a:r>
                <a:endParaRPr lang="en-US" b="1" dirty="0"/>
              </a:p>
            </p:txBody>
          </p:sp>
        </p:grpSp>
        <p:grpSp>
          <p:nvGrpSpPr>
            <p:cNvPr id="47" name="Group 46">
              <a:extLst>
                <a:ext uri="{FF2B5EF4-FFF2-40B4-BE49-F238E27FC236}">
                  <a16:creationId xmlns:a16="http://schemas.microsoft.com/office/drawing/2014/main" id="{BDF339AF-F40D-44E9-A826-1DED2C1DE2D2}"/>
                </a:ext>
              </a:extLst>
            </p:cNvPr>
            <p:cNvGrpSpPr/>
            <p:nvPr/>
          </p:nvGrpSpPr>
          <p:grpSpPr>
            <a:xfrm>
              <a:off x="17853221" y="7022978"/>
              <a:ext cx="1834348" cy="1586501"/>
              <a:chOff x="17651085" y="7794119"/>
              <a:chExt cx="1834348" cy="1586501"/>
            </a:xfrm>
          </p:grpSpPr>
          <p:grpSp>
            <p:nvGrpSpPr>
              <p:cNvPr id="16" name="Group 15">
                <a:extLst>
                  <a:ext uri="{FF2B5EF4-FFF2-40B4-BE49-F238E27FC236}">
                    <a16:creationId xmlns:a16="http://schemas.microsoft.com/office/drawing/2014/main" id="{F917CC2A-B53C-4733-81B9-C7613DABC488}"/>
                  </a:ext>
                </a:extLst>
              </p:cNvPr>
              <p:cNvGrpSpPr/>
              <p:nvPr/>
            </p:nvGrpSpPr>
            <p:grpSpPr>
              <a:xfrm>
                <a:off x="17971690" y="7794119"/>
                <a:ext cx="1192559" cy="914400"/>
                <a:chOff x="16268149" y="5844660"/>
                <a:chExt cx="13364929" cy="10247619"/>
              </a:xfrm>
            </p:grpSpPr>
            <p:pic>
              <p:nvPicPr>
                <p:cNvPr id="11" name="Picture 10" descr="A picture containing table, bowl, sitting, food&#10;&#10;Description automatically generated">
                  <a:extLst>
                    <a:ext uri="{FF2B5EF4-FFF2-40B4-BE49-F238E27FC236}">
                      <a16:creationId xmlns:a16="http://schemas.microsoft.com/office/drawing/2014/main" id="{7DC3F162-242C-43E7-A650-C1972578DFE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5175935" y="5844660"/>
                  <a:ext cx="4457143" cy="10247619"/>
                </a:xfrm>
                <a:prstGeom prst="rect">
                  <a:avLst/>
                </a:prstGeom>
              </p:spPr>
            </p:pic>
            <p:pic>
              <p:nvPicPr>
                <p:cNvPr id="13" name="Picture 12" descr="A picture containing red, sitting, lamp, light&#10;&#10;Description automatically generated">
                  <a:extLst>
                    <a:ext uri="{FF2B5EF4-FFF2-40B4-BE49-F238E27FC236}">
                      <a16:creationId xmlns:a16="http://schemas.microsoft.com/office/drawing/2014/main" id="{EF29AC49-0EC8-468E-B295-CFAAA4AEBD4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6268149" y="5844660"/>
                  <a:ext cx="4457143" cy="10247619"/>
                </a:xfrm>
                <a:prstGeom prst="rect">
                  <a:avLst/>
                </a:prstGeom>
              </p:spPr>
            </p:pic>
            <p:pic>
              <p:nvPicPr>
                <p:cNvPr id="15" name="Picture 14" descr="A picture containing table, bowl, sitting, computer&#10;&#10;Description automatically generated">
                  <a:extLst>
                    <a:ext uri="{FF2B5EF4-FFF2-40B4-BE49-F238E27FC236}">
                      <a16:creationId xmlns:a16="http://schemas.microsoft.com/office/drawing/2014/main" id="{8A304A98-B8B5-49B1-85CE-4504DD353B8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0725292" y="5844660"/>
                  <a:ext cx="4457143" cy="10247619"/>
                </a:xfrm>
                <a:prstGeom prst="rect">
                  <a:avLst/>
                </a:prstGeom>
              </p:spPr>
            </p:pic>
          </p:grpSp>
          <p:sp>
            <p:nvSpPr>
              <p:cNvPr id="77" name="Rectangle 76">
                <a:extLst>
                  <a:ext uri="{FF2B5EF4-FFF2-40B4-BE49-F238E27FC236}">
                    <a16:creationId xmlns:a16="http://schemas.microsoft.com/office/drawing/2014/main" id="{B47D7ABD-C4FB-4856-9B37-185E3C8A9ACA}"/>
                  </a:ext>
                </a:extLst>
              </p:cNvPr>
              <p:cNvSpPr/>
              <p:nvPr/>
            </p:nvSpPr>
            <p:spPr>
              <a:xfrm>
                <a:off x="17651085" y="8734289"/>
                <a:ext cx="1834348" cy="646331"/>
              </a:xfrm>
              <a:prstGeom prst="rect">
                <a:avLst/>
              </a:prstGeom>
            </p:spPr>
            <p:txBody>
              <a:bodyPr wrap="square">
                <a:spAutoFit/>
              </a:bodyPr>
              <a:lstStyle/>
              <a:p>
                <a:pPr algn="ctr"/>
                <a:r>
                  <a:rPr lang="en-US" b="1" dirty="0">
                    <a:solidFill>
                      <a:srgbClr val="000000"/>
                    </a:solidFill>
                    <a:latin typeface="Open Sans" panose="020B0606030504020204" pitchFamily="34" charset="0"/>
                    <a:ea typeface="Open Sans" panose="020B0606030504020204" pitchFamily="34" charset="0"/>
                    <a:cs typeface="Open Sans" panose="020B0606030504020204" pitchFamily="34" charset="0"/>
                  </a:rPr>
                  <a:t>Traffic light aggregation</a:t>
                </a:r>
                <a:endParaRPr lang="en-US" b="1" dirty="0"/>
              </a:p>
            </p:txBody>
          </p:sp>
        </p:grpSp>
        <p:grpSp>
          <p:nvGrpSpPr>
            <p:cNvPr id="53" name="Group 52">
              <a:extLst>
                <a:ext uri="{FF2B5EF4-FFF2-40B4-BE49-F238E27FC236}">
                  <a16:creationId xmlns:a16="http://schemas.microsoft.com/office/drawing/2014/main" id="{F2D8E775-9037-45AE-96E3-536D31E0A7FF}"/>
                </a:ext>
              </a:extLst>
            </p:cNvPr>
            <p:cNvGrpSpPr/>
            <p:nvPr/>
          </p:nvGrpSpPr>
          <p:grpSpPr>
            <a:xfrm>
              <a:off x="15354742" y="6743055"/>
              <a:ext cx="2205646" cy="1871862"/>
              <a:chOff x="15128604" y="7506349"/>
              <a:chExt cx="2205646" cy="1871862"/>
            </a:xfrm>
          </p:grpSpPr>
          <p:sp>
            <p:nvSpPr>
              <p:cNvPr id="17" name="Rectangle 16">
                <a:extLst>
                  <a:ext uri="{FF2B5EF4-FFF2-40B4-BE49-F238E27FC236}">
                    <a16:creationId xmlns:a16="http://schemas.microsoft.com/office/drawing/2014/main" id="{0B1F3565-54D1-432C-AB52-6F9C839AC85E}"/>
                  </a:ext>
                </a:extLst>
              </p:cNvPr>
              <p:cNvSpPr/>
              <p:nvPr/>
            </p:nvSpPr>
            <p:spPr>
              <a:xfrm>
                <a:off x="15791973" y="7506349"/>
                <a:ext cx="914033" cy="1569660"/>
              </a:xfrm>
              <a:prstGeom prst="rect">
                <a:avLst/>
              </a:prstGeom>
            </p:spPr>
            <p:txBody>
              <a:bodyPr wrap="none">
                <a:spAutoFit/>
              </a:bodyPr>
              <a:lstStyle/>
              <a:p>
                <a:r>
                  <a:rPr lang="el-GR" sz="9600" dirty="0">
                    <a:latin typeface="Open Sans" panose="020B0606030504020204" pitchFamily="34" charset="0"/>
                    <a:ea typeface="Open Sans" panose="020B0606030504020204" pitchFamily="34" charset="0"/>
                    <a:cs typeface="Open Sans" panose="020B0606030504020204" pitchFamily="34" charset="0"/>
                  </a:rPr>
                  <a:t>Σ</a:t>
                </a:r>
                <a:endParaRPr lang="en-US" sz="9600" dirty="0"/>
              </a:p>
            </p:txBody>
          </p:sp>
          <p:sp>
            <p:nvSpPr>
              <p:cNvPr id="78" name="Rectangle 77">
                <a:extLst>
                  <a:ext uri="{FF2B5EF4-FFF2-40B4-BE49-F238E27FC236}">
                    <a16:creationId xmlns:a16="http://schemas.microsoft.com/office/drawing/2014/main" id="{67B32184-95DB-446F-BF2B-7D4D55D94795}"/>
                  </a:ext>
                </a:extLst>
              </p:cNvPr>
              <p:cNvSpPr/>
              <p:nvPr/>
            </p:nvSpPr>
            <p:spPr>
              <a:xfrm>
                <a:off x="15128604" y="8731880"/>
                <a:ext cx="2205646" cy="646331"/>
              </a:xfrm>
              <a:prstGeom prst="rect">
                <a:avLst/>
              </a:prstGeom>
            </p:spPr>
            <p:txBody>
              <a:bodyPr wrap="square">
                <a:spAutoFit/>
              </a:bodyPr>
              <a:lstStyle/>
              <a:p>
                <a:pPr algn="ctr"/>
                <a:r>
                  <a:rPr lang="en-US" b="1" dirty="0">
                    <a:solidFill>
                      <a:srgbClr val="000000"/>
                    </a:solidFill>
                    <a:latin typeface="Open Sans" panose="020B0606030504020204" pitchFamily="34" charset="0"/>
                    <a:ea typeface="Open Sans" panose="020B0606030504020204" pitchFamily="34" charset="0"/>
                    <a:cs typeface="Open Sans" panose="020B0606030504020204" pitchFamily="34" charset="0"/>
                  </a:rPr>
                  <a:t>Numeric aggregation</a:t>
                </a:r>
                <a:endParaRPr lang="en-US" b="1" dirty="0"/>
              </a:p>
            </p:txBody>
          </p:sp>
        </p:grpSp>
        <p:grpSp>
          <p:nvGrpSpPr>
            <p:cNvPr id="86" name="Group 85">
              <a:extLst>
                <a:ext uri="{FF2B5EF4-FFF2-40B4-BE49-F238E27FC236}">
                  <a16:creationId xmlns:a16="http://schemas.microsoft.com/office/drawing/2014/main" id="{AFEA6C16-B255-4D36-ABF3-4A0EC3B8277F}"/>
                </a:ext>
              </a:extLst>
            </p:cNvPr>
            <p:cNvGrpSpPr/>
            <p:nvPr/>
          </p:nvGrpSpPr>
          <p:grpSpPr>
            <a:xfrm>
              <a:off x="14621840" y="8676869"/>
              <a:ext cx="3654936" cy="901555"/>
              <a:chOff x="14621840" y="8697491"/>
              <a:chExt cx="3654936" cy="1291748"/>
            </a:xfrm>
          </p:grpSpPr>
          <p:cxnSp>
            <p:nvCxnSpPr>
              <p:cNvPr id="33" name="Straight Arrow Connector 32">
                <a:extLst>
                  <a:ext uri="{FF2B5EF4-FFF2-40B4-BE49-F238E27FC236}">
                    <a16:creationId xmlns:a16="http://schemas.microsoft.com/office/drawing/2014/main" id="{DA09DB40-C608-4CC9-A504-9AE4A8DE34D1}"/>
                  </a:ext>
                </a:extLst>
              </p:cNvPr>
              <p:cNvCxnSpPr>
                <a:cxnSpLocks/>
              </p:cNvCxnSpPr>
              <p:nvPr/>
            </p:nvCxnSpPr>
            <p:spPr>
              <a:xfrm flipH="1" flipV="1">
                <a:off x="14621840" y="8706744"/>
                <a:ext cx="1108114" cy="1282495"/>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6DBDD28F-EA2B-45AF-9BC6-7B3CE5330EFB}"/>
                  </a:ext>
                </a:extLst>
              </p:cNvPr>
              <p:cNvCxnSpPr>
                <a:cxnSpLocks/>
              </p:cNvCxnSpPr>
              <p:nvPr/>
            </p:nvCxnSpPr>
            <p:spPr>
              <a:xfrm flipV="1">
                <a:off x="16456533" y="8702354"/>
                <a:ext cx="0" cy="1160122"/>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970D4311-67FA-41DF-A23B-A126E1ADDD84}"/>
                  </a:ext>
                </a:extLst>
              </p:cNvPr>
              <p:cNvCxnSpPr>
                <a:cxnSpLocks/>
              </p:cNvCxnSpPr>
              <p:nvPr/>
            </p:nvCxnSpPr>
            <p:spPr>
              <a:xfrm flipV="1">
                <a:off x="17168662" y="8697491"/>
                <a:ext cx="1108114" cy="1282494"/>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93" name="Rectangle 92">
            <a:extLst>
              <a:ext uri="{FF2B5EF4-FFF2-40B4-BE49-F238E27FC236}">
                <a16:creationId xmlns:a16="http://schemas.microsoft.com/office/drawing/2014/main" id="{14628749-DEAB-4A0E-AEC8-7A6729BEFE93}"/>
              </a:ext>
            </a:extLst>
          </p:cNvPr>
          <p:cNvSpPr/>
          <p:nvPr/>
        </p:nvSpPr>
        <p:spPr>
          <a:xfrm>
            <a:off x="6155" y="13672799"/>
            <a:ext cx="10972183" cy="669799"/>
          </a:xfrm>
          <a:prstGeom prst="rect">
            <a:avLst/>
          </a:prstGeom>
        </p:spPr>
        <p:txBody>
          <a:bodyPr wrap="square">
            <a:spAutoFit/>
          </a:bodyPr>
          <a:lstStyle/>
          <a:p>
            <a:pPr marR="0" lvl="0" algn="ctr" fontAlgn="base">
              <a:lnSpc>
                <a:spcPct val="150000"/>
              </a:lnSpc>
              <a:spcBef>
                <a:spcPts val="0"/>
              </a:spcBef>
              <a:spcAft>
                <a:spcPts val="0"/>
              </a:spcAft>
              <a:tabLst>
                <a:tab pos="457200" algn="l"/>
              </a:tabLst>
            </a:pPr>
            <a:r>
              <a:rPr lang="en-US" sz="28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OVERVIEW OF STUDIES</a:t>
            </a:r>
            <a:endParaRPr lang="en-US" sz="28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48" name="Rectangle 147">
            <a:extLst>
              <a:ext uri="{FF2B5EF4-FFF2-40B4-BE49-F238E27FC236}">
                <a16:creationId xmlns:a16="http://schemas.microsoft.com/office/drawing/2014/main" id="{A62FA336-F403-4E79-B8E4-618972EA46B6}"/>
              </a:ext>
            </a:extLst>
          </p:cNvPr>
          <p:cNvSpPr/>
          <p:nvPr/>
        </p:nvSpPr>
        <p:spPr>
          <a:xfrm>
            <a:off x="22935381" y="10286249"/>
            <a:ext cx="9983019" cy="669799"/>
          </a:xfrm>
          <a:prstGeom prst="rect">
            <a:avLst/>
          </a:prstGeom>
        </p:spPr>
        <p:txBody>
          <a:bodyPr wrap="square">
            <a:spAutoFit/>
          </a:bodyPr>
          <a:lstStyle/>
          <a:p>
            <a:pPr marR="0" lvl="0" algn="ctr" fontAlgn="base">
              <a:lnSpc>
                <a:spcPct val="150000"/>
              </a:lnSpc>
              <a:spcBef>
                <a:spcPts val="0"/>
              </a:spcBef>
              <a:spcAft>
                <a:spcPts val="0"/>
              </a:spcAft>
              <a:tabLst>
                <a:tab pos="457200" algn="l"/>
              </a:tabLst>
            </a:pPr>
            <a:r>
              <a:rPr lang="en-US" sz="28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ROBUSTNESS &amp; META-ANALYSIS</a:t>
            </a:r>
            <a:endParaRPr lang="en-US" sz="32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36" name="Rectangle 1035">
            <a:extLst>
              <a:ext uri="{FF2B5EF4-FFF2-40B4-BE49-F238E27FC236}">
                <a16:creationId xmlns:a16="http://schemas.microsoft.com/office/drawing/2014/main" id="{E9218074-5A29-49E7-9D17-C36D7FA4D98C}"/>
              </a:ext>
            </a:extLst>
          </p:cNvPr>
          <p:cNvSpPr/>
          <p:nvPr/>
        </p:nvSpPr>
        <p:spPr>
          <a:xfrm>
            <a:off x="23677263" y="11008363"/>
            <a:ext cx="7700857" cy="1631216"/>
          </a:xfrm>
          <a:prstGeom prst="rect">
            <a:avLst/>
          </a:prstGeom>
        </p:spPr>
        <p:txBody>
          <a:bodyPr wrap="square">
            <a:spAutoFit/>
          </a:bodyPr>
          <a:lstStyle/>
          <a:p>
            <a:r>
              <a:rPr lang="en-US" sz="2000" dirty="0">
                <a:latin typeface="Open Sans" panose="020B0606030504020204" pitchFamily="34" charset="0"/>
                <a:ea typeface="Open Sans" panose="020B0606030504020204" pitchFamily="34" charset="0"/>
                <a:cs typeface="Open Sans" panose="020B0606030504020204" pitchFamily="34" charset="0"/>
              </a:rPr>
              <a:t>Results are robust to:</a:t>
            </a:r>
          </a:p>
          <a:p>
            <a:pPr marL="285750" indent="-285750">
              <a:buFont typeface="Arial" panose="020B0604020202020204" pitchFamily="34" charset="0"/>
              <a:buChar char="•"/>
            </a:pPr>
            <a:r>
              <a:rPr lang="en-US" sz="2000" dirty="0">
                <a:latin typeface="Open Sans" panose="020B0606030504020204" pitchFamily="34" charset="0"/>
                <a:ea typeface="Open Sans" panose="020B0606030504020204" pitchFamily="34" charset="0"/>
                <a:cs typeface="Open Sans" panose="020B0606030504020204" pitchFamily="34" charset="0"/>
              </a:rPr>
              <a:t>Demographic characteristics (age, gender, income)</a:t>
            </a:r>
          </a:p>
          <a:p>
            <a:pPr marL="285750" indent="-285750">
              <a:buFont typeface="Arial" panose="020B0604020202020204" pitchFamily="34" charset="0"/>
              <a:buChar char="•"/>
            </a:pPr>
            <a:r>
              <a:rPr lang="en-US" sz="2000" dirty="0">
                <a:latin typeface="Open Sans" panose="020B0606030504020204" pitchFamily="34" charset="0"/>
                <a:ea typeface="Open Sans" panose="020B0606030504020204" pitchFamily="34" charset="0"/>
                <a:cs typeface="Open Sans" panose="020B0606030504020204" pitchFamily="34" charset="0"/>
              </a:rPr>
              <a:t>Different subject pools (Study 1A vs. Study 1B)</a:t>
            </a:r>
          </a:p>
          <a:p>
            <a:pPr marL="285750" indent="-285750">
              <a:buFont typeface="Arial" panose="020B0604020202020204" pitchFamily="34" charset="0"/>
              <a:buChar char="•"/>
            </a:pPr>
            <a:r>
              <a:rPr lang="en-US" sz="2000" dirty="0">
                <a:latin typeface="Open Sans" panose="020B0606030504020204" pitchFamily="34" charset="0"/>
                <a:ea typeface="Open Sans" panose="020B0606030504020204" pitchFamily="34" charset="0"/>
                <a:cs typeface="Open Sans" panose="020B0606030504020204" pitchFamily="34" charset="0"/>
              </a:rPr>
              <a:t>Presence / absence of normative numeric guideline (Study 3)</a:t>
            </a:r>
          </a:p>
          <a:p>
            <a:pPr marL="285750" indent="-285750">
              <a:buFont typeface="Arial" panose="020B0604020202020204" pitchFamily="34" charset="0"/>
              <a:buChar char="•"/>
            </a:pPr>
            <a:r>
              <a:rPr lang="en-US" sz="2000" dirty="0">
                <a:latin typeface="Open Sans" panose="020B0606030504020204" pitchFamily="34" charset="0"/>
                <a:ea typeface="Open Sans" panose="020B0606030504020204" pitchFamily="34" charset="0"/>
                <a:cs typeface="Open Sans" panose="020B0606030504020204" pitchFamily="34" charset="0"/>
              </a:rPr>
              <a:t>Hypothetical vs. real choice (Study 4)</a:t>
            </a:r>
          </a:p>
        </p:txBody>
      </p:sp>
      <p:sp>
        <p:nvSpPr>
          <p:cNvPr id="153" name="Rectangle 152">
            <a:extLst>
              <a:ext uri="{FF2B5EF4-FFF2-40B4-BE49-F238E27FC236}">
                <a16:creationId xmlns:a16="http://schemas.microsoft.com/office/drawing/2014/main" id="{C75F9CEB-759E-416E-BA23-FD1EAB2D67EE}"/>
              </a:ext>
            </a:extLst>
          </p:cNvPr>
          <p:cNvSpPr/>
          <p:nvPr/>
        </p:nvSpPr>
        <p:spPr>
          <a:xfrm>
            <a:off x="22935381" y="9063423"/>
            <a:ext cx="9983019" cy="707886"/>
          </a:xfrm>
          <a:prstGeom prst="rect">
            <a:avLst/>
          </a:prstGeom>
        </p:spPr>
        <p:txBody>
          <a:bodyPr wrap="square">
            <a:spAutoFit/>
          </a:bodyPr>
          <a:lstStyle/>
          <a:p>
            <a:pPr algn="ctr"/>
            <a:r>
              <a:rPr lang="en-US" sz="2000" dirty="0">
                <a:latin typeface="Open Sans" panose="020B0606030504020204" pitchFamily="34" charset="0"/>
                <a:ea typeface="Open Sans" panose="020B0606030504020204" pitchFamily="34" charset="0"/>
                <a:cs typeface="Open Sans" panose="020B0606030504020204" pitchFamily="34" charset="0"/>
              </a:rPr>
              <a:t>Moderated mediation analysis </a:t>
            </a:r>
          </a:p>
          <a:p>
            <a:pPr algn="ctr"/>
            <a:r>
              <a:rPr lang="en-US" sz="2000" dirty="0">
                <a:latin typeface="Open Sans" panose="020B0606030504020204" pitchFamily="34" charset="0"/>
                <a:ea typeface="Open Sans" panose="020B0606030504020204" pitchFamily="34" charset="0"/>
                <a:cs typeface="Open Sans" panose="020B0606030504020204" pitchFamily="34" charset="0"/>
              </a:rPr>
              <a:t>(baseline: numeric aggregation)</a:t>
            </a:r>
            <a:endParaRPr lang="en-US" sz="2000" dirty="0"/>
          </a:p>
        </p:txBody>
      </p:sp>
      <p:grpSp>
        <p:nvGrpSpPr>
          <p:cNvPr id="8" name="Group 7">
            <a:extLst>
              <a:ext uri="{FF2B5EF4-FFF2-40B4-BE49-F238E27FC236}">
                <a16:creationId xmlns:a16="http://schemas.microsoft.com/office/drawing/2014/main" id="{F5344A06-1FCC-4B23-A127-6FAF3DC5BBEE}"/>
              </a:ext>
            </a:extLst>
          </p:cNvPr>
          <p:cNvGrpSpPr/>
          <p:nvPr/>
        </p:nvGrpSpPr>
        <p:grpSpPr>
          <a:xfrm>
            <a:off x="23553886" y="14345867"/>
            <a:ext cx="1182298" cy="786317"/>
            <a:chOff x="23379359" y="14201745"/>
            <a:chExt cx="1182298" cy="786317"/>
          </a:xfrm>
        </p:grpSpPr>
        <p:pic>
          <p:nvPicPr>
            <p:cNvPr id="154" name="Picture 4" descr="Képtalálat a következőre: „no icon”">
              <a:extLst>
                <a:ext uri="{FF2B5EF4-FFF2-40B4-BE49-F238E27FC236}">
                  <a16:creationId xmlns:a16="http://schemas.microsoft.com/office/drawing/2014/main" id="{2935736C-EBC2-4063-BB70-214494F173D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736852" y="14201745"/>
              <a:ext cx="457200" cy="457200"/>
            </a:xfrm>
            <a:prstGeom prst="rect">
              <a:avLst/>
            </a:prstGeom>
            <a:noFill/>
            <a:extLst>
              <a:ext uri="{909E8E84-426E-40DD-AFC4-6F175D3DCCD1}">
                <a14:hiddenFill xmlns:a14="http://schemas.microsoft.com/office/drawing/2010/main">
                  <a:solidFill>
                    <a:srgbClr val="FFFFFF"/>
                  </a:solidFill>
                </a14:hiddenFill>
              </a:ext>
            </a:extLst>
          </p:spPr>
        </p:pic>
        <p:sp>
          <p:nvSpPr>
            <p:cNvPr id="1037" name="TextBox 1036">
              <a:extLst>
                <a:ext uri="{FF2B5EF4-FFF2-40B4-BE49-F238E27FC236}">
                  <a16:creationId xmlns:a16="http://schemas.microsoft.com/office/drawing/2014/main" id="{1B508FBD-6FD1-49FF-9615-F39AEA571D6E}"/>
                </a:ext>
              </a:extLst>
            </p:cNvPr>
            <p:cNvSpPr txBox="1"/>
            <p:nvPr/>
          </p:nvSpPr>
          <p:spPr>
            <a:xfrm>
              <a:off x="23379359" y="14711063"/>
              <a:ext cx="1182298" cy="276999"/>
            </a:xfrm>
            <a:prstGeom prst="rect">
              <a:avLst/>
            </a:prstGeom>
            <a:noFill/>
          </p:spPr>
          <p:txBody>
            <a:bodyPr wrap="square" rtlCol="0">
              <a:spAutoFit/>
            </a:bodyPr>
            <a:lstStyle/>
            <a:p>
              <a:pPr algn="ctr"/>
              <a:r>
                <a:rPr lang="en-US" sz="1200" dirty="0">
                  <a:latin typeface="Open Sans" panose="020B0606030504020204" pitchFamily="34" charset="0"/>
                  <a:ea typeface="Open Sans" panose="020B0606030504020204" pitchFamily="34" charset="0"/>
                  <a:cs typeface="Open Sans" panose="020B0606030504020204" pitchFamily="34" charset="0"/>
                </a:rPr>
                <a:t>No labels</a:t>
              </a:r>
            </a:p>
          </p:txBody>
        </p:sp>
      </p:grpSp>
      <p:grpSp>
        <p:nvGrpSpPr>
          <p:cNvPr id="10" name="Group 9">
            <a:extLst>
              <a:ext uri="{FF2B5EF4-FFF2-40B4-BE49-F238E27FC236}">
                <a16:creationId xmlns:a16="http://schemas.microsoft.com/office/drawing/2014/main" id="{DC7FFB56-CB5A-4A6C-B285-3C576B2F20A7}"/>
              </a:ext>
            </a:extLst>
          </p:cNvPr>
          <p:cNvGrpSpPr/>
          <p:nvPr/>
        </p:nvGrpSpPr>
        <p:grpSpPr>
          <a:xfrm>
            <a:off x="23088693" y="16943899"/>
            <a:ext cx="2107699" cy="1147708"/>
            <a:chOff x="22910791" y="16805905"/>
            <a:chExt cx="2107699" cy="1147708"/>
          </a:xfrm>
        </p:grpSpPr>
        <p:sp>
          <p:nvSpPr>
            <p:cNvPr id="170" name="TextBox 169">
              <a:extLst>
                <a:ext uri="{FF2B5EF4-FFF2-40B4-BE49-F238E27FC236}">
                  <a16:creationId xmlns:a16="http://schemas.microsoft.com/office/drawing/2014/main" id="{285E2D6E-C1FF-4058-BCD6-A50AAC3704C7}"/>
                </a:ext>
              </a:extLst>
            </p:cNvPr>
            <p:cNvSpPr txBox="1"/>
            <p:nvPr/>
          </p:nvSpPr>
          <p:spPr>
            <a:xfrm>
              <a:off x="22910791" y="17491948"/>
              <a:ext cx="2107699" cy="461665"/>
            </a:xfrm>
            <a:prstGeom prst="rect">
              <a:avLst/>
            </a:prstGeom>
            <a:noFill/>
          </p:spPr>
          <p:txBody>
            <a:bodyPr wrap="square" rtlCol="0">
              <a:spAutoFit/>
            </a:bodyPr>
            <a:lstStyle/>
            <a:p>
              <a:pPr algn="ctr"/>
              <a:r>
                <a:rPr lang="en-US" sz="1200" dirty="0">
                  <a:latin typeface="Open Sans" panose="020B0606030504020204" pitchFamily="34" charset="0"/>
                  <a:ea typeface="Open Sans" panose="020B0606030504020204" pitchFamily="34" charset="0"/>
                  <a:cs typeface="Open Sans" panose="020B0606030504020204" pitchFamily="34" charset="0"/>
                </a:rPr>
                <a:t>Numeric item + </a:t>
              </a:r>
            </a:p>
            <a:p>
              <a:pPr algn="ctr"/>
              <a:r>
                <a:rPr lang="en-US" sz="1200" dirty="0">
                  <a:latin typeface="Open Sans" panose="020B0606030504020204" pitchFamily="34" charset="0"/>
                  <a:ea typeface="Open Sans" panose="020B0606030504020204" pitchFamily="34" charset="0"/>
                  <a:cs typeface="Open Sans" panose="020B0606030504020204" pitchFamily="34" charset="0"/>
                </a:rPr>
                <a:t>numeric aggregation</a:t>
              </a:r>
            </a:p>
          </p:txBody>
        </p:sp>
        <p:grpSp>
          <p:nvGrpSpPr>
            <p:cNvPr id="1045" name="Group 1044">
              <a:extLst>
                <a:ext uri="{FF2B5EF4-FFF2-40B4-BE49-F238E27FC236}">
                  <a16:creationId xmlns:a16="http://schemas.microsoft.com/office/drawing/2014/main" id="{AA0D2A40-C5B5-49CE-B66A-CF3643C0E54B}"/>
                </a:ext>
              </a:extLst>
            </p:cNvPr>
            <p:cNvGrpSpPr/>
            <p:nvPr/>
          </p:nvGrpSpPr>
          <p:grpSpPr>
            <a:xfrm>
              <a:off x="23177886" y="16805905"/>
              <a:ext cx="1603813" cy="646331"/>
              <a:chOff x="23510394" y="16729705"/>
              <a:chExt cx="1603813" cy="646331"/>
            </a:xfrm>
          </p:grpSpPr>
          <p:sp>
            <p:nvSpPr>
              <p:cNvPr id="174" name="Rectangle 173">
                <a:extLst>
                  <a:ext uri="{FF2B5EF4-FFF2-40B4-BE49-F238E27FC236}">
                    <a16:creationId xmlns:a16="http://schemas.microsoft.com/office/drawing/2014/main" id="{2158C021-057C-48B2-9B04-99AED2E48C71}"/>
                  </a:ext>
                </a:extLst>
              </p:cNvPr>
              <p:cNvSpPr/>
              <p:nvPr/>
            </p:nvSpPr>
            <p:spPr>
              <a:xfrm>
                <a:off x="23510394" y="16729705"/>
                <a:ext cx="707245" cy="646331"/>
              </a:xfrm>
              <a:prstGeom prst="rect">
                <a:avLst/>
              </a:prstGeom>
            </p:spPr>
            <p:txBody>
              <a:bodyPr wrap="none">
                <a:spAutoFit/>
              </a:bodyPr>
              <a:lstStyle/>
              <a:p>
                <a:r>
                  <a:rPr lang="en-US" sz="1200" b="1" dirty="0">
                    <a:latin typeface="Open Sans" panose="020B0606030504020204" pitchFamily="34" charset="0"/>
                    <a:ea typeface="Open Sans" panose="020B0606030504020204" pitchFamily="34" charset="0"/>
                    <a:cs typeface="Open Sans" panose="020B0606030504020204" pitchFamily="34" charset="0"/>
                  </a:rPr>
                  <a:t>400 </a:t>
                </a:r>
                <a:r>
                  <a:rPr lang="en-US" sz="1200" b="1" dirty="0" err="1">
                    <a:latin typeface="Open Sans" panose="020B0606030504020204" pitchFamily="34" charset="0"/>
                    <a:ea typeface="Open Sans" panose="020B0606030504020204" pitchFamily="34" charset="0"/>
                    <a:cs typeface="Open Sans" panose="020B0606030504020204" pitchFamily="34" charset="0"/>
                  </a:rPr>
                  <a:t>cal</a:t>
                </a:r>
                <a:endParaRPr lang="en-US" sz="1200" b="1" dirty="0">
                  <a:latin typeface="Open Sans" panose="020B0606030504020204" pitchFamily="34" charset="0"/>
                  <a:ea typeface="Open Sans" panose="020B0606030504020204" pitchFamily="34" charset="0"/>
                  <a:cs typeface="Open Sans" panose="020B0606030504020204" pitchFamily="34" charset="0"/>
                </a:endParaRPr>
              </a:p>
              <a:p>
                <a:r>
                  <a:rPr lang="en-US" sz="1200" b="1" dirty="0">
                    <a:latin typeface="Open Sans" panose="020B0606030504020204" pitchFamily="34" charset="0"/>
                    <a:ea typeface="Open Sans" panose="020B0606030504020204" pitchFamily="34" charset="0"/>
                    <a:cs typeface="Open Sans" panose="020B0606030504020204" pitchFamily="34" charset="0"/>
                  </a:rPr>
                  <a:t>300 </a:t>
                </a:r>
                <a:r>
                  <a:rPr lang="en-US" sz="1200" b="1" dirty="0" err="1">
                    <a:latin typeface="Open Sans" panose="020B0606030504020204" pitchFamily="34" charset="0"/>
                    <a:ea typeface="Open Sans" panose="020B0606030504020204" pitchFamily="34" charset="0"/>
                    <a:cs typeface="Open Sans" panose="020B0606030504020204" pitchFamily="34" charset="0"/>
                  </a:rPr>
                  <a:t>cal</a:t>
                </a:r>
                <a:endParaRPr lang="en-US" sz="1200" b="1" dirty="0">
                  <a:latin typeface="Open Sans" panose="020B0606030504020204" pitchFamily="34" charset="0"/>
                  <a:ea typeface="Open Sans" panose="020B0606030504020204" pitchFamily="34" charset="0"/>
                  <a:cs typeface="Open Sans" panose="020B0606030504020204" pitchFamily="34" charset="0"/>
                </a:endParaRPr>
              </a:p>
              <a:p>
                <a:r>
                  <a:rPr lang="en-US" sz="1200" b="1" dirty="0">
                    <a:latin typeface="Open Sans" panose="020B0606030504020204" pitchFamily="34" charset="0"/>
                    <a:ea typeface="Open Sans" panose="020B0606030504020204" pitchFamily="34" charset="0"/>
                    <a:cs typeface="Open Sans" panose="020B0606030504020204" pitchFamily="34" charset="0"/>
                  </a:rPr>
                  <a:t>200 </a:t>
                </a:r>
                <a:r>
                  <a:rPr lang="en-US" sz="1200" b="1" dirty="0" err="1">
                    <a:latin typeface="Open Sans" panose="020B0606030504020204" pitchFamily="34" charset="0"/>
                    <a:ea typeface="Open Sans" panose="020B0606030504020204" pitchFamily="34" charset="0"/>
                    <a:cs typeface="Open Sans" panose="020B0606030504020204" pitchFamily="34" charset="0"/>
                  </a:rPr>
                  <a:t>cal</a:t>
                </a:r>
                <a:endParaRPr lang="en-US" sz="1200" b="1" dirty="0"/>
              </a:p>
            </p:txBody>
          </p:sp>
          <p:sp>
            <p:nvSpPr>
              <p:cNvPr id="175" name="Rectangle 174">
                <a:extLst>
                  <a:ext uri="{FF2B5EF4-FFF2-40B4-BE49-F238E27FC236}">
                    <a16:creationId xmlns:a16="http://schemas.microsoft.com/office/drawing/2014/main" id="{11484009-9497-43E4-813E-05F23533C416}"/>
                  </a:ext>
                </a:extLst>
              </p:cNvPr>
              <p:cNvSpPr/>
              <p:nvPr/>
            </p:nvSpPr>
            <p:spPr>
              <a:xfrm>
                <a:off x="24126436" y="16861920"/>
                <a:ext cx="987771" cy="400110"/>
              </a:xfrm>
              <a:prstGeom prst="rect">
                <a:avLst/>
              </a:prstGeom>
            </p:spPr>
            <p:txBody>
              <a:bodyPr wrap="none">
                <a:spAutoFit/>
              </a:bodyPr>
              <a:lstStyle/>
              <a:p>
                <a:r>
                  <a:rPr lang="en-US" sz="2000" b="1" dirty="0">
                    <a:latin typeface="Open Sans" panose="020B0606030504020204" pitchFamily="34" charset="0"/>
                    <a:ea typeface="Open Sans" panose="020B0606030504020204" pitchFamily="34" charset="0"/>
                    <a:cs typeface="Open Sans" panose="020B0606030504020204" pitchFamily="34" charset="0"/>
                  </a:rPr>
                  <a:t>+ </a:t>
                </a:r>
                <a:r>
                  <a:rPr lang="el-GR" sz="2000" b="1" dirty="0">
                    <a:latin typeface="Open Sans" panose="020B0606030504020204" pitchFamily="34" charset="0"/>
                    <a:ea typeface="Open Sans" panose="020B0606030504020204" pitchFamily="34" charset="0"/>
                    <a:cs typeface="Open Sans" panose="020B0606030504020204" pitchFamily="34" charset="0"/>
                  </a:rPr>
                  <a:t>Σ</a:t>
                </a:r>
                <a:r>
                  <a:rPr lang="en-US" sz="2000" b="1" dirty="0">
                    <a:latin typeface="Open Sans" panose="020B0606030504020204" pitchFamily="34" charset="0"/>
                    <a:ea typeface="Open Sans" panose="020B0606030504020204" pitchFamily="34" charset="0"/>
                    <a:cs typeface="Open Sans" panose="020B0606030504020204" pitchFamily="34" charset="0"/>
                  </a:rPr>
                  <a:t>900</a:t>
                </a:r>
                <a:endParaRPr lang="en-US" sz="2000" b="1" dirty="0"/>
              </a:p>
            </p:txBody>
          </p:sp>
        </p:grpSp>
      </p:grpSp>
      <p:grpSp>
        <p:nvGrpSpPr>
          <p:cNvPr id="12" name="Group 11">
            <a:extLst>
              <a:ext uri="{FF2B5EF4-FFF2-40B4-BE49-F238E27FC236}">
                <a16:creationId xmlns:a16="http://schemas.microsoft.com/office/drawing/2014/main" id="{67A4FA1C-5208-4B87-85B3-55DF7DD3BD12}"/>
              </a:ext>
            </a:extLst>
          </p:cNvPr>
          <p:cNvGrpSpPr/>
          <p:nvPr/>
        </p:nvGrpSpPr>
        <p:grpSpPr>
          <a:xfrm>
            <a:off x="23112896" y="18473626"/>
            <a:ext cx="2098145" cy="979215"/>
            <a:chOff x="22920345" y="18300516"/>
            <a:chExt cx="2098145" cy="979215"/>
          </a:xfrm>
        </p:grpSpPr>
        <p:sp>
          <p:nvSpPr>
            <p:cNvPr id="171" name="TextBox 170">
              <a:extLst>
                <a:ext uri="{FF2B5EF4-FFF2-40B4-BE49-F238E27FC236}">
                  <a16:creationId xmlns:a16="http://schemas.microsoft.com/office/drawing/2014/main" id="{F8F3E682-C78B-4C23-99D7-0A1B5DFEE9C7}"/>
                </a:ext>
              </a:extLst>
            </p:cNvPr>
            <p:cNvSpPr txBox="1"/>
            <p:nvPr/>
          </p:nvSpPr>
          <p:spPr>
            <a:xfrm>
              <a:off x="22920345" y="18818066"/>
              <a:ext cx="2098145" cy="461665"/>
            </a:xfrm>
            <a:prstGeom prst="rect">
              <a:avLst/>
            </a:prstGeom>
            <a:noFill/>
          </p:spPr>
          <p:txBody>
            <a:bodyPr wrap="square" rtlCol="0">
              <a:spAutoFit/>
            </a:bodyPr>
            <a:lstStyle/>
            <a:p>
              <a:pPr algn="ctr"/>
              <a:r>
                <a:rPr lang="en-US" sz="1200" dirty="0">
                  <a:latin typeface="Open Sans" panose="020B0606030504020204" pitchFamily="34" charset="0"/>
                  <a:ea typeface="Open Sans" panose="020B0606030504020204" pitchFamily="34" charset="0"/>
                  <a:cs typeface="Open Sans" panose="020B0606030504020204" pitchFamily="34" charset="0"/>
                </a:rPr>
                <a:t>Traffic light item + </a:t>
              </a:r>
            </a:p>
            <a:p>
              <a:pPr algn="ctr"/>
              <a:r>
                <a:rPr lang="en-US" sz="1200" dirty="0">
                  <a:latin typeface="Open Sans" panose="020B0606030504020204" pitchFamily="34" charset="0"/>
                  <a:ea typeface="Open Sans" panose="020B0606030504020204" pitchFamily="34" charset="0"/>
                  <a:cs typeface="Open Sans" panose="020B0606030504020204" pitchFamily="34" charset="0"/>
                </a:rPr>
                <a:t>traffic light aggregation</a:t>
              </a:r>
            </a:p>
          </p:txBody>
        </p:sp>
        <p:grpSp>
          <p:nvGrpSpPr>
            <p:cNvPr id="1043" name="Group 1042">
              <a:extLst>
                <a:ext uri="{FF2B5EF4-FFF2-40B4-BE49-F238E27FC236}">
                  <a16:creationId xmlns:a16="http://schemas.microsoft.com/office/drawing/2014/main" id="{4BF5D8BF-02DF-45F7-9F86-46B43DB4117C}"/>
                </a:ext>
              </a:extLst>
            </p:cNvPr>
            <p:cNvGrpSpPr/>
            <p:nvPr/>
          </p:nvGrpSpPr>
          <p:grpSpPr>
            <a:xfrm>
              <a:off x="23248561" y="18300516"/>
              <a:ext cx="1274190" cy="457200"/>
              <a:chOff x="23581069" y="18367191"/>
              <a:chExt cx="1274190" cy="457200"/>
            </a:xfrm>
          </p:grpSpPr>
          <p:grpSp>
            <p:nvGrpSpPr>
              <p:cNvPr id="176" name="Group 175">
                <a:extLst>
                  <a:ext uri="{FF2B5EF4-FFF2-40B4-BE49-F238E27FC236}">
                    <a16:creationId xmlns:a16="http://schemas.microsoft.com/office/drawing/2014/main" id="{CE6D0B1D-CAA3-4784-AF6B-F333F74BFC60}"/>
                  </a:ext>
                </a:extLst>
              </p:cNvPr>
              <p:cNvGrpSpPr/>
              <p:nvPr/>
            </p:nvGrpSpPr>
            <p:grpSpPr>
              <a:xfrm>
                <a:off x="23581069" y="18450618"/>
                <a:ext cx="552015" cy="333712"/>
                <a:chOff x="22822508" y="7644708"/>
                <a:chExt cx="1517457" cy="914400"/>
              </a:xfrm>
            </p:grpSpPr>
            <p:pic>
              <p:nvPicPr>
                <p:cNvPr id="177" name="Picture 176" descr="A picture containing table, bowl, sitting, food&#10;&#10;Description automatically generated">
                  <a:extLst>
                    <a:ext uri="{FF2B5EF4-FFF2-40B4-BE49-F238E27FC236}">
                      <a16:creationId xmlns:a16="http://schemas.microsoft.com/office/drawing/2014/main" id="{FDB5F0BF-8354-4AC0-87A9-3851CA3AC41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3942252" y="7644708"/>
                  <a:ext cx="397713" cy="914400"/>
                </a:xfrm>
                <a:prstGeom prst="rect">
                  <a:avLst/>
                </a:prstGeom>
              </p:spPr>
            </p:pic>
            <p:pic>
              <p:nvPicPr>
                <p:cNvPr id="178" name="Picture 177" descr="A picture containing red, sitting, lamp, light&#10;&#10;Description automatically generated">
                  <a:extLst>
                    <a:ext uri="{FF2B5EF4-FFF2-40B4-BE49-F238E27FC236}">
                      <a16:creationId xmlns:a16="http://schemas.microsoft.com/office/drawing/2014/main" id="{86E1FFC5-9637-4C47-AE3B-DD11A9E2355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2822508" y="7644708"/>
                  <a:ext cx="397713" cy="914400"/>
                </a:xfrm>
                <a:prstGeom prst="rect">
                  <a:avLst/>
                </a:prstGeom>
              </p:spPr>
            </p:pic>
            <p:pic>
              <p:nvPicPr>
                <p:cNvPr id="179" name="Picture 178" descr="A picture containing table, bowl, sitting, computer&#10;&#10;Description automatically generated">
                  <a:extLst>
                    <a:ext uri="{FF2B5EF4-FFF2-40B4-BE49-F238E27FC236}">
                      <a16:creationId xmlns:a16="http://schemas.microsoft.com/office/drawing/2014/main" id="{1390E7BE-BCD5-4325-8A88-9D9386BB0E8B}"/>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3373117" y="7644708"/>
                  <a:ext cx="397713" cy="914400"/>
                </a:xfrm>
                <a:prstGeom prst="rect">
                  <a:avLst/>
                </a:prstGeom>
              </p:spPr>
            </p:pic>
          </p:grpSp>
          <p:sp>
            <p:nvSpPr>
              <p:cNvPr id="180" name="Rectangle 179">
                <a:extLst>
                  <a:ext uri="{FF2B5EF4-FFF2-40B4-BE49-F238E27FC236}">
                    <a16:creationId xmlns:a16="http://schemas.microsoft.com/office/drawing/2014/main" id="{A9897F6D-EA21-4531-8E8B-694591518328}"/>
                  </a:ext>
                </a:extLst>
              </p:cNvPr>
              <p:cNvSpPr/>
              <p:nvPr/>
            </p:nvSpPr>
            <p:spPr>
              <a:xfrm>
                <a:off x="24129412" y="18406477"/>
                <a:ext cx="550151" cy="400110"/>
              </a:xfrm>
              <a:prstGeom prst="rect">
                <a:avLst/>
              </a:prstGeom>
            </p:spPr>
            <p:txBody>
              <a:bodyPr wrap="none">
                <a:spAutoFit/>
              </a:bodyPr>
              <a:lstStyle/>
              <a:p>
                <a:r>
                  <a:rPr lang="en-US" sz="2000" b="1" dirty="0">
                    <a:latin typeface="Open Sans" panose="020B0606030504020204" pitchFamily="34" charset="0"/>
                    <a:ea typeface="Open Sans" panose="020B0606030504020204" pitchFamily="34" charset="0"/>
                    <a:cs typeface="Open Sans" panose="020B0606030504020204" pitchFamily="34" charset="0"/>
                  </a:rPr>
                  <a:t>+ </a:t>
                </a:r>
                <a:r>
                  <a:rPr lang="el-GR" sz="2000" b="1" dirty="0">
                    <a:latin typeface="Open Sans" panose="020B0606030504020204" pitchFamily="34" charset="0"/>
                    <a:ea typeface="Open Sans" panose="020B0606030504020204" pitchFamily="34" charset="0"/>
                    <a:cs typeface="Open Sans" panose="020B0606030504020204" pitchFamily="34" charset="0"/>
                  </a:rPr>
                  <a:t>Σ</a:t>
                </a:r>
                <a:endParaRPr lang="en-US" sz="2000" b="1" dirty="0"/>
              </a:p>
            </p:txBody>
          </p:sp>
          <p:pic>
            <p:nvPicPr>
              <p:cNvPr id="181" name="Picture 180" descr="A picture containing table, bowl, sitting, computer&#10;&#10;Description automatically generated">
                <a:extLst>
                  <a:ext uri="{FF2B5EF4-FFF2-40B4-BE49-F238E27FC236}">
                    <a16:creationId xmlns:a16="http://schemas.microsoft.com/office/drawing/2014/main" id="{CD4906D0-6B7D-4F40-A464-E7C6EAAB22A2}"/>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4657043" y="18367191"/>
                <a:ext cx="198216" cy="457200"/>
              </a:xfrm>
              <a:prstGeom prst="rect">
                <a:avLst/>
              </a:prstGeom>
            </p:spPr>
          </p:pic>
        </p:grpSp>
      </p:grpSp>
      <p:grpSp>
        <p:nvGrpSpPr>
          <p:cNvPr id="9" name="Group 8">
            <a:extLst>
              <a:ext uri="{FF2B5EF4-FFF2-40B4-BE49-F238E27FC236}">
                <a16:creationId xmlns:a16="http://schemas.microsoft.com/office/drawing/2014/main" id="{81731F74-3DA5-473D-AE83-99BDC78FE20E}"/>
              </a:ext>
            </a:extLst>
          </p:cNvPr>
          <p:cNvGrpSpPr/>
          <p:nvPr/>
        </p:nvGrpSpPr>
        <p:grpSpPr>
          <a:xfrm>
            <a:off x="23553886" y="15617961"/>
            <a:ext cx="1182298" cy="883734"/>
            <a:chOff x="23366815" y="15387160"/>
            <a:chExt cx="1182298" cy="883734"/>
          </a:xfrm>
        </p:grpSpPr>
        <p:sp>
          <p:nvSpPr>
            <p:cNvPr id="157" name="TextBox 156">
              <a:extLst>
                <a:ext uri="{FF2B5EF4-FFF2-40B4-BE49-F238E27FC236}">
                  <a16:creationId xmlns:a16="http://schemas.microsoft.com/office/drawing/2014/main" id="{465E5E7B-6918-4187-949D-966719FB0AB6}"/>
                </a:ext>
              </a:extLst>
            </p:cNvPr>
            <p:cNvSpPr txBox="1"/>
            <p:nvPr/>
          </p:nvSpPr>
          <p:spPr>
            <a:xfrm>
              <a:off x="23366815" y="15809229"/>
              <a:ext cx="1182298" cy="461665"/>
            </a:xfrm>
            <a:prstGeom prst="rect">
              <a:avLst/>
            </a:prstGeom>
            <a:noFill/>
          </p:spPr>
          <p:txBody>
            <a:bodyPr wrap="square" rtlCol="0">
              <a:spAutoFit/>
            </a:bodyPr>
            <a:lstStyle/>
            <a:p>
              <a:pPr algn="ctr"/>
              <a:r>
                <a:rPr lang="en-US" sz="1200" dirty="0">
                  <a:latin typeface="Open Sans" panose="020B0606030504020204" pitchFamily="34" charset="0"/>
                  <a:ea typeface="Open Sans" panose="020B0606030504020204" pitchFamily="34" charset="0"/>
                  <a:cs typeface="Open Sans" panose="020B0606030504020204" pitchFamily="34" charset="0"/>
                </a:rPr>
                <a:t>Traffic light item only</a:t>
              </a:r>
            </a:p>
          </p:txBody>
        </p:sp>
        <p:grpSp>
          <p:nvGrpSpPr>
            <p:cNvPr id="182" name="Group 181">
              <a:extLst>
                <a:ext uri="{FF2B5EF4-FFF2-40B4-BE49-F238E27FC236}">
                  <a16:creationId xmlns:a16="http://schemas.microsoft.com/office/drawing/2014/main" id="{B227211E-869E-4517-AC2A-E9D33B981962}"/>
                </a:ext>
              </a:extLst>
            </p:cNvPr>
            <p:cNvGrpSpPr/>
            <p:nvPr/>
          </p:nvGrpSpPr>
          <p:grpSpPr>
            <a:xfrm>
              <a:off x="23680406" y="15387160"/>
              <a:ext cx="552015" cy="333712"/>
              <a:chOff x="22822508" y="7644708"/>
              <a:chExt cx="1517457" cy="914400"/>
            </a:xfrm>
          </p:grpSpPr>
          <p:pic>
            <p:nvPicPr>
              <p:cNvPr id="183" name="Picture 182" descr="A picture containing table, bowl, sitting, food&#10;&#10;Description automatically generated">
                <a:extLst>
                  <a:ext uri="{FF2B5EF4-FFF2-40B4-BE49-F238E27FC236}">
                    <a16:creationId xmlns:a16="http://schemas.microsoft.com/office/drawing/2014/main" id="{4C77CEC3-A67B-4AAB-B51E-990D7F00ED4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3942252" y="7644708"/>
                <a:ext cx="397713" cy="914400"/>
              </a:xfrm>
              <a:prstGeom prst="rect">
                <a:avLst/>
              </a:prstGeom>
            </p:spPr>
          </p:pic>
          <p:pic>
            <p:nvPicPr>
              <p:cNvPr id="184" name="Picture 183" descr="A picture containing red, sitting, lamp, light&#10;&#10;Description automatically generated">
                <a:extLst>
                  <a:ext uri="{FF2B5EF4-FFF2-40B4-BE49-F238E27FC236}">
                    <a16:creationId xmlns:a16="http://schemas.microsoft.com/office/drawing/2014/main" id="{10EA0D62-D7D5-427C-AFA5-1002A37D902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2822508" y="7644708"/>
                <a:ext cx="397713" cy="914400"/>
              </a:xfrm>
              <a:prstGeom prst="rect">
                <a:avLst/>
              </a:prstGeom>
            </p:spPr>
          </p:pic>
          <p:pic>
            <p:nvPicPr>
              <p:cNvPr id="185" name="Picture 184" descr="A picture containing table, bowl, sitting, computer&#10;&#10;Description automatically generated">
                <a:extLst>
                  <a:ext uri="{FF2B5EF4-FFF2-40B4-BE49-F238E27FC236}">
                    <a16:creationId xmlns:a16="http://schemas.microsoft.com/office/drawing/2014/main" id="{1C267AC3-9CDA-4D0C-9EBF-B7AEF02B6D5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3373117" y="7644708"/>
                <a:ext cx="397713" cy="914400"/>
              </a:xfrm>
              <a:prstGeom prst="rect">
                <a:avLst/>
              </a:prstGeom>
            </p:spPr>
          </p:pic>
        </p:grpSp>
      </p:grpSp>
      <p:sp>
        <p:nvSpPr>
          <p:cNvPr id="189" name="Rectangle 188">
            <a:extLst>
              <a:ext uri="{FF2B5EF4-FFF2-40B4-BE49-F238E27FC236}">
                <a16:creationId xmlns:a16="http://schemas.microsoft.com/office/drawing/2014/main" id="{77F3B8C0-2FB0-4280-8F12-91CA1E6D0997}"/>
              </a:ext>
            </a:extLst>
          </p:cNvPr>
          <p:cNvSpPr/>
          <p:nvPr/>
        </p:nvSpPr>
        <p:spPr>
          <a:xfrm>
            <a:off x="28823410" y="12875960"/>
            <a:ext cx="707245" cy="646331"/>
          </a:xfrm>
          <a:prstGeom prst="rect">
            <a:avLst/>
          </a:prstGeom>
        </p:spPr>
        <p:txBody>
          <a:bodyPr wrap="none">
            <a:spAutoFit/>
          </a:bodyPr>
          <a:lstStyle/>
          <a:p>
            <a:r>
              <a:rPr lang="en-US" sz="1200" b="1" dirty="0">
                <a:latin typeface="Open Sans" panose="020B0606030504020204" pitchFamily="34" charset="0"/>
                <a:ea typeface="Open Sans" panose="020B0606030504020204" pitchFamily="34" charset="0"/>
                <a:cs typeface="Open Sans" panose="020B0606030504020204" pitchFamily="34" charset="0"/>
              </a:rPr>
              <a:t>400 </a:t>
            </a:r>
            <a:r>
              <a:rPr lang="en-US" sz="1200" b="1" dirty="0" err="1">
                <a:latin typeface="Open Sans" panose="020B0606030504020204" pitchFamily="34" charset="0"/>
                <a:ea typeface="Open Sans" panose="020B0606030504020204" pitchFamily="34" charset="0"/>
                <a:cs typeface="Open Sans" panose="020B0606030504020204" pitchFamily="34" charset="0"/>
              </a:rPr>
              <a:t>cal</a:t>
            </a:r>
            <a:endParaRPr lang="en-US" sz="1200" b="1" dirty="0">
              <a:latin typeface="Open Sans" panose="020B0606030504020204" pitchFamily="34" charset="0"/>
              <a:ea typeface="Open Sans" panose="020B0606030504020204" pitchFamily="34" charset="0"/>
              <a:cs typeface="Open Sans" panose="020B0606030504020204" pitchFamily="34" charset="0"/>
            </a:endParaRPr>
          </a:p>
          <a:p>
            <a:r>
              <a:rPr lang="en-US" sz="1200" b="1" dirty="0">
                <a:latin typeface="Open Sans" panose="020B0606030504020204" pitchFamily="34" charset="0"/>
                <a:ea typeface="Open Sans" panose="020B0606030504020204" pitchFamily="34" charset="0"/>
                <a:cs typeface="Open Sans" panose="020B0606030504020204" pitchFamily="34" charset="0"/>
              </a:rPr>
              <a:t>300 </a:t>
            </a:r>
            <a:r>
              <a:rPr lang="en-US" sz="1200" b="1" dirty="0" err="1">
                <a:latin typeface="Open Sans" panose="020B0606030504020204" pitchFamily="34" charset="0"/>
                <a:ea typeface="Open Sans" panose="020B0606030504020204" pitchFamily="34" charset="0"/>
                <a:cs typeface="Open Sans" panose="020B0606030504020204" pitchFamily="34" charset="0"/>
              </a:rPr>
              <a:t>cal</a:t>
            </a:r>
            <a:endParaRPr lang="en-US" sz="1200" b="1" dirty="0">
              <a:latin typeface="Open Sans" panose="020B0606030504020204" pitchFamily="34" charset="0"/>
              <a:ea typeface="Open Sans" panose="020B0606030504020204" pitchFamily="34" charset="0"/>
              <a:cs typeface="Open Sans" panose="020B0606030504020204" pitchFamily="34" charset="0"/>
            </a:endParaRPr>
          </a:p>
          <a:p>
            <a:r>
              <a:rPr lang="en-US" sz="1200" b="1" dirty="0">
                <a:latin typeface="Open Sans" panose="020B0606030504020204" pitchFamily="34" charset="0"/>
                <a:ea typeface="Open Sans" panose="020B0606030504020204" pitchFamily="34" charset="0"/>
                <a:cs typeface="Open Sans" panose="020B0606030504020204" pitchFamily="34" charset="0"/>
              </a:rPr>
              <a:t>200 </a:t>
            </a:r>
            <a:r>
              <a:rPr lang="en-US" sz="1200" b="1" dirty="0" err="1">
                <a:latin typeface="Open Sans" panose="020B0606030504020204" pitchFamily="34" charset="0"/>
                <a:ea typeface="Open Sans" panose="020B0606030504020204" pitchFamily="34" charset="0"/>
                <a:cs typeface="Open Sans" panose="020B0606030504020204" pitchFamily="34" charset="0"/>
              </a:rPr>
              <a:t>cal</a:t>
            </a:r>
            <a:endParaRPr lang="en-US" sz="1200" b="1" dirty="0"/>
          </a:p>
        </p:txBody>
      </p:sp>
      <p:sp>
        <p:nvSpPr>
          <p:cNvPr id="190" name="Rectangle 189">
            <a:extLst>
              <a:ext uri="{FF2B5EF4-FFF2-40B4-BE49-F238E27FC236}">
                <a16:creationId xmlns:a16="http://schemas.microsoft.com/office/drawing/2014/main" id="{B120657F-16E7-45FA-A567-98E56827A254}"/>
              </a:ext>
            </a:extLst>
          </p:cNvPr>
          <p:cNvSpPr/>
          <p:nvPr/>
        </p:nvSpPr>
        <p:spPr>
          <a:xfrm>
            <a:off x="27713847" y="13519389"/>
            <a:ext cx="2928078" cy="276999"/>
          </a:xfrm>
          <a:prstGeom prst="rect">
            <a:avLst/>
          </a:prstGeom>
        </p:spPr>
        <p:txBody>
          <a:bodyPr wrap="square">
            <a:spAutoFit/>
          </a:bodyPr>
          <a:lstStyle/>
          <a:p>
            <a:pPr algn="ctr"/>
            <a:r>
              <a:rPr lang="en-US" sz="1200" dirty="0">
                <a:solidFill>
                  <a:srgbClr val="C00000"/>
                </a:solidFill>
                <a:latin typeface="Open Sans" panose="020B0606030504020204" pitchFamily="34" charset="0"/>
                <a:ea typeface="Open Sans" panose="020B0606030504020204" pitchFamily="34" charset="0"/>
                <a:cs typeface="Open Sans" panose="020B0606030504020204" pitchFamily="34" charset="0"/>
              </a:rPr>
              <a:t>Reference: numeric item labels only</a:t>
            </a:r>
            <a:endParaRPr lang="en-US" sz="1200" dirty="0">
              <a:solidFill>
                <a:srgbClr val="C00000"/>
              </a:solidFill>
            </a:endParaRPr>
          </a:p>
        </p:txBody>
      </p:sp>
      <p:grpSp>
        <p:nvGrpSpPr>
          <p:cNvPr id="14" name="Group 13">
            <a:extLst>
              <a:ext uri="{FF2B5EF4-FFF2-40B4-BE49-F238E27FC236}">
                <a16:creationId xmlns:a16="http://schemas.microsoft.com/office/drawing/2014/main" id="{123A7303-EB24-4AD9-8725-682E77F6A84A}"/>
              </a:ext>
            </a:extLst>
          </p:cNvPr>
          <p:cNvGrpSpPr/>
          <p:nvPr/>
        </p:nvGrpSpPr>
        <p:grpSpPr>
          <a:xfrm>
            <a:off x="23108216" y="19688961"/>
            <a:ext cx="2098146" cy="1175432"/>
            <a:chOff x="22929870" y="20045407"/>
            <a:chExt cx="2098146" cy="1175432"/>
          </a:xfrm>
        </p:grpSpPr>
        <p:sp>
          <p:nvSpPr>
            <p:cNvPr id="163" name="TextBox 162">
              <a:extLst>
                <a:ext uri="{FF2B5EF4-FFF2-40B4-BE49-F238E27FC236}">
                  <a16:creationId xmlns:a16="http://schemas.microsoft.com/office/drawing/2014/main" id="{4CEFC817-C0EE-43B6-BDD2-C6831D471C29}"/>
                </a:ext>
              </a:extLst>
            </p:cNvPr>
            <p:cNvSpPr txBox="1"/>
            <p:nvPr/>
          </p:nvSpPr>
          <p:spPr>
            <a:xfrm>
              <a:off x="22929870" y="20759174"/>
              <a:ext cx="2098146" cy="461665"/>
            </a:xfrm>
            <a:prstGeom prst="rect">
              <a:avLst/>
            </a:prstGeom>
            <a:noFill/>
          </p:spPr>
          <p:txBody>
            <a:bodyPr wrap="square" rtlCol="0">
              <a:spAutoFit/>
            </a:bodyPr>
            <a:lstStyle/>
            <a:p>
              <a:pPr algn="ctr"/>
              <a:r>
                <a:rPr lang="en-US" sz="1200" dirty="0">
                  <a:latin typeface="Open Sans" panose="020B0606030504020204" pitchFamily="34" charset="0"/>
                  <a:ea typeface="Open Sans" panose="020B0606030504020204" pitchFamily="34" charset="0"/>
                  <a:cs typeface="Open Sans" panose="020B0606030504020204" pitchFamily="34" charset="0"/>
                </a:rPr>
                <a:t>Numeric item + </a:t>
              </a:r>
            </a:p>
            <a:p>
              <a:pPr algn="ctr"/>
              <a:r>
                <a:rPr lang="en-US" sz="1200" dirty="0">
                  <a:latin typeface="Open Sans" panose="020B0606030504020204" pitchFamily="34" charset="0"/>
                  <a:ea typeface="Open Sans" panose="020B0606030504020204" pitchFamily="34" charset="0"/>
                  <a:cs typeface="Open Sans" panose="020B0606030504020204" pitchFamily="34" charset="0"/>
                </a:rPr>
                <a:t>traffic light aggregation</a:t>
              </a:r>
            </a:p>
          </p:txBody>
        </p:sp>
        <p:grpSp>
          <p:nvGrpSpPr>
            <p:cNvPr id="1044" name="Group 1043">
              <a:extLst>
                <a:ext uri="{FF2B5EF4-FFF2-40B4-BE49-F238E27FC236}">
                  <a16:creationId xmlns:a16="http://schemas.microsoft.com/office/drawing/2014/main" id="{306EBB74-EE55-4EA5-9813-224F97C5A4AE}"/>
                </a:ext>
              </a:extLst>
            </p:cNvPr>
            <p:cNvGrpSpPr/>
            <p:nvPr/>
          </p:nvGrpSpPr>
          <p:grpSpPr>
            <a:xfrm>
              <a:off x="23177906" y="20045407"/>
              <a:ext cx="1344845" cy="646331"/>
              <a:chOff x="23510414" y="20131132"/>
              <a:chExt cx="1344845" cy="646331"/>
            </a:xfrm>
          </p:grpSpPr>
          <p:sp>
            <p:nvSpPr>
              <p:cNvPr id="186" name="Rectangle 185">
                <a:extLst>
                  <a:ext uri="{FF2B5EF4-FFF2-40B4-BE49-F238E27FC236}">
                    <a16:creationId xmlns:a16="http://schemas.microsoft.com/office/drawing/2014/main" id="{C0ECA7F8-BC9B-491C-A1B0-54C59BEA2EBE}"/>
                  </a:ext>
                </a:extLst>
              </p:cNvPr>
              <p:cNvSpPr/>
              <p:nvPr/>
            </p:nvSpPr>
            <p:spPr>
              <a:xfrm>
                <a:off x="23510414" y="20131132"/>
                <a:ext cx="707245" cy="646331"/>
              </a:xfrm>
              <a:prstGeom prst="rect">
                <a:avLst/>
              </a:prstGeom>
            </p:spPr>
            <p:txBody>
              <a:bodyPr wrap="none">
                <a:spAutoFit/>
              </a:bodyPr>
              <a:lstStyle/>
              <a:p>
                <a:r>
                  <a:rPr lang="en-US" sz="1200" b="1" dirty="0">
                    <a:latin typeface="Open Sans" panose="020B0606030504020204" pitchFamily="34" charset="0"/>
                    <a:ea typeface="Open Sans" panose="020B0606030504020204" pitchFamily="34" charset="0"/>
                    <a:cs typeface="Open Sans" panose="020B0606030504020204" pitchFamily="34" charset="0"/>
                  </a:rPr>
                  <a:t>400 </a:t>
                </a:r>
                <a:r>
                  <a:rPr lang="en-US" sz="1200" b="1" dirty="0" err="1">
                    <a:latin typeface="Open Sans" panose="020B0606030504020204" pitchFamily="34" charset="0"/>
                    <a:ea typeface="Open Sans" panose="020B0606030504020204" pitchFamily="34" charset="0"/>
                    <a:cs typeface="Open Sans" panose="020B0606030504020204" pitchFamily="34" charset="0"/>
                  </a:rPr>
                  <a:t>cal</a:t>
                </a:r>
                <a:endParaRPr lang="en-US" sz="1200" b="1" dirty="0">
                  <a:latin typeface="Open Sans" panose="020B0606030504020204" pitchFamily="34" charset="0"/>
                  <a:ea typeface="Open Sans" panose="020B0606030504020204" pitchFamily="34" charset="0"/>
                  <a:cs typeface="Open Sans" panose="020B0606030504020204" pitchFamily="34" charset="0"/>
                </a:endParaRPr>
              </a:p>
              <a:p>
                <a:r>
                  <a:rPr lang="en-US" sz="1200" b="1" dirty="0">
                    <a:latin typeface="Open Sans" panose="020B0606030504020204" pitchFamily="34" charset="0"/>
                    <a:ea typeface="Open Sans" panose="020B0606030504020204" pitchFamily="34" charset="0"/>
                    <a:cs typeface="Open Sans" panose="020B0606030504020204" pitchFamily="34" charset="0"/>
                  </a:rPr>
                  <a:t>300 </a:t>
                </a:r>
                <a:r>
                  <a:rPr lang="en-US" sz="1200" b="1" dirty="0" err="1">
                    <a:latin typeface="Open Sans" panose="020B0606030504020204" pitchFamily="34" charset="0"/>
                    <a:ea typeface="Open Sans" panose="020B0606030504020204" pitchFamily="34" charset="0"/>
                    <a:cs typeface="Open Sans" panose="020B0606030504020204" pitchFamily="34" charset="0"/>
                  </a:rPr>
                  <a:t>cal</a:t>
                </a:r>
                <a:endParaRPr lang="en-US" sz="1200" b="1" dirty="0">
                  <a:latin typeface="Open Sans" panose="020B0606030504020204" pitchFamily="34" charset="0"/>
                  <a:ea typeface="Open Sans" panose="020B0606030504020204" pitchFamily="34" charset="0"/>
                  <a:cs typeface="Open Sans" panose="020B0606030504020204" pitchFamily="34" charset="0"/>
                </a:endParaRPr>
              </a:p>
              <a:p>
                <a:r>
                  <a:rPr lang="en-US" sz="1200" b="1" dirty="0">
                    <a:latin typeface="Open Sans" panose="020B0606030504020204" pitchFamily="34" charset="0"/>
                    <a:ea typeface="Open Sans" panose="020B0606030504020204" pitchFamily="34" charset="0"/>
                    <a:cs typeface="Open Sans" panose="020B0606030504020204" pitchFamily="34" charset="0"/>
                  </a:rPr>
                  <a:t>200 </a:t>
                </a:r>
                <a:r>
                  <a:rPr lang="en-US" sz="1200" b="1" dirty="0" err="1">
                    <a:latin typeface="Open Sans" panose="020B0606030504020204" pitchFamily="34" charset="0"/>
                    <a:ea typeface="Open Sans" panose="020B0606030504020204" pitchFamily="34" charset="0"/>
                    <a:cs typeface="Open Sans" panose="020B0606030504020204" pitchFamily="34" charset="0"/>
                  </a:rPr>
                  <a:t>cal</a:t>
                </a:r>
                <a:endParaRPr lang="en-US" sz="1200" b="1" dirty="0"/>
              </a:p>
            </p:txBody>
          </p:sp>
          <p:sp>
            <p:nvSpPr>
              <p:cNvPr id="191" name="Rectangle 190">
                <a:extLst>
                  <a:ext uri="{FF2B5EF4-FFF2-40B4-BE49-F238E27FC236}">
                    <a16:creationId xmlns:a16="http://schemas.microsoft.com/office/drawing/2014/main" id="{DBC89E0D-F370-4007-82AF-63781F6C7BB4}"/>
                  </a:ext>
                </a:extLst>
              </p:cNvPr>
              <p:cNvSpPr/>
              <p:nvPr/>
            </p:nvSpPr>
            <p:spPr>
              <a:xfrm>
                <a:off x="24129412" y="20254327"/>
                <a:ext cx="550151" cy="400110"/>
              </a:xfrm>
              <a:prstGeom prst="rect">
                <a:avLst/>
              </a:prstGeom>
            </p:spPr>
            <p:txBody>
              <a:bodyPr wrap="none">
                <a:spAutoFit/>
              </a:bodyPr>
              <a:lstStyle/>
              <a:p>
                <a:r>
                  <a:rPr lang="en-US" sz="2000" b="1" dirty="0">
                    <a:latin typeface="Open Sans" panose="020B0606030504020204" pitchFamily="34" charset="0"/>
                    <a:ea typeface="Open Sans" panose="020B0606030504020204" pitchFamily="34" charset="0"/>
                    <a:cs typeface="Open Sans" panose="020B0606030504020204" pitchFamily="34" charset="0"/>
                  </a:rPr>
                  <a:t>+ </a:t>
                </a:r>
                <a:r>
                  <a:rPr lang="el-GR" sz="2000" b="1" dirty="0">
                    <a:latin typeface="Open Sans" panose="020B0606030504020204" pitchFamily="34" charset="0"/>
                    <a:ea typeface="Open Sans" panose="020B0606030504020204" pitchFamily="34" charset="0"/>
                    <a:cs typeface="Open Sans" panose="020B0606030504020204" pitchFamily="34" charset="0"/>
                  </a:rPr>
                  <a:t>Σ</a:t>
                </a:r>
                <a:endParaRPr lang="en-US" sz="2000" b="1" dirty="0"/>
              </a:p>
            </p:txBody>
          </p:sp>
          <p:pic>
            <p:nvPicPr>
              <p:cNvPr id="192" name="Picture 191" descr="A picture containing table, bowl, sitting, computer&#10;&#10;Description automatically generated">
                <a:extLst>
                  <a:ext uri="{FF2B5EF4-FFF2-40B4-BE49-F238E27FC236}">
                    <a16:creationId xmlns:a16="http://schemas.microsoft.com/office/drawing/2014/main" id="{7C0B7D2C-A2B8-4988-98F7-545249587C1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4657043" y="20215041"/>
                <a:ext cx="198216" cy="457200"/>
              </a:xfrm>
              <a:prstGeom prst="rect">
                <a:avLst/>
              </a:prstGeom>
            </p:spPr>
          </p:pic>
        </p:grpSp>
      </p:grpSp>
      <p:sp>
        <p:nvSpPr>
          <p:cNvPr id="196" name="Rectangle 195">
            <a:extLst>
              <a:ext uri="{FF2B5EF4-FFF2-40B4-BE49-F238E27FC236}">
                <a16:creationId xmlns:a16="http://schemas.microsoft.com/office/drawing/2014/main" id="{5890076E-CCB7-4FAB-969C-11541F07D1FE}"/>
              </a:ext>
            </a:extLst>
          </p:cNvPr>
          <p:cNvSpPr/>
          <p:nvPr/>
        </p:nvSpPr>
        <p:spPr>
          <a:xfrm>
            <a:off x="25385267" y="19578270"/>
            <a:ext cx="7077318" cy="1409635"/>
          </a:xfrm>
          <a:prstGeom prst="rect">
            <a:avLst/>
          </a:prstGeom>
          <a:solidFill>
            <a:schemeClr val="tx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Rectangle 196">
            <a:extLst>
              <a:ext uri="{FF2B5EF4-FFF2-40B4-BE49-F238E27FC236}">
                <a16:creationId xmlns:a16="http://schemas.microsoft.com/office/drawing/2014/main" id="{DEFB5C06-25C2-4645-99DE-9E74426374D8}"/>
              </a:ext>
            </a:extLst>
          </p:cNvPr>
          <p:cNvSpPr/>
          <p:nvPr/>
        </p:nvSpPr>
        <p:spPr>
          <a:xfrm>
            <a:off x="22935381" y="3822412"/>
            <a:ext cx="9983019" cy="669799"/>
          </a:xfrm>
          <a:prstGeom prst="rect">
            <a:avLst/>
          </a:prstGeom>
        </p:spPr>
        <p:txBody>
          <a:bodyPr wrap="square">
            <a:spAutoFit/>
          </a:bodyPr>
          <a:lstStyle/>
          <a:p>
            <a:pPr marR="0" lvl="0" algn="ctr" fontAlgn="base">
              <a:lnSpc>
                <a:spcPct val="150000"/>
              </a:lnSpc>
              <a:spcBef>
                <a:spcPts val="0"/>
              </a:spcBef>
              <a:spcAft>
                <a:spcPts val="0"/>
              </a:spcAft>
              <a:tabLst>
                <a:tab pos="457200" algn="l"/>
              </a:tabLst>
            </a:pPr>
            <a:r>
              <a:rPr lang="en-US" sz="28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MECHANISM (STUDY 2)</a:t>
            </a:r>
            <a:endParaRPr lang="en-US" sz="28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3" name="Table 2">
            <a:extLst>
              <a:ext uri="{FF2B5EF4-FFF2-40B4-BE49-F238E27FC236}">
                <a16:creationId xmlns:a16="http://schemas.microsoft.com/office/drawing/2014/main" id="{F45DDF9A-7724-4B53-BC34-9645D9FA3C25}"/>
              </a:ext>
            </a:extLst>
          </p:cNvPr>
          <p:cNvGraphicFramePr>
            <a:graphicFrameLocks noGrp="1"/>
          </p:cNvGraphicFramePr>
          <p:nvPr>
            <p:extLst>
              <p:ext uri="{D42A27DB-BD31-4B8C-83A1-F6EECF244321}">
                <p14:modId xmlns:p14="http://schemas.microsoft.com/office/powerpoint/2010/main" val="75784349"/>
              </p:ext>
            </p:extLst>
          </p:nvPr>
        </p:nvGraphicFramePr>
        <p:xfrm>
          <a:off x="354809" y="14341024"/>
          <a:ext cx="10284518" cy="7205056"/>
        </p:xfrm>
        <a:graphic>
          <a:graphicData uri="http://schemas.openxmlformats.org/drawingml/2006/table">
            <a:tbl>
              <a:tblPr>
                <a:tableStyleId>{5C22544A-7EE6-4342-B048-85BDC9FD1C3A}</a:tableStyleId>
              </a:tblPr>
              <a:tblGrid>
                <a:gridCol w="750091">
                  <a:extLst>
                    <a:ext uri="{9D8B030D-6E8A-4147-A177-3AD203B41FA5}">
                      <a16:colId xmlns:a16="http://schemas.microsoft.com/office/drawing/2014/main" val="3246215610"/>
                    </a:ext>
                  </a:extLst>
                </a:gridCol>
                <a:gridCol w="1095375">
                  <a:extLst>
                    <a:ext uri="{9D8B030D-6E8A-4147-A177-3AD203B41FA5}">
                      <a16:colId xmlns:a16="http://schemas.microsoft.com/office/drawing/2014/main" val="1012832062"/>
                    </a:ext>
                  </a:extLst>
                </a:gridCol>
                <a:gridCol w="1008965">
                  <a:extLst>
                    <a:ext uri="{9D8B030D-6E8A-4147-A177-3AD203B41FA5}">
                      <a16:colId xmlns:a16="http://schemas.microsoft.com/office/drawing/2014/main" val="2187030160"/>
                    </a:ext>
                  </a:extLst>
                </a:gridCol>
                <a:gridCol w="779021">
                  <a:extLst>
                    <a:ext uri="{9D8B030D-6E8A-4147-A177-3AD203B41FA5}">
                      <a16:colId xmlns:a16="http://schemas.microsoft.com/office/drawing/2014/main" val="1899453914"/>
                    </a:ext>
                  </a:extLst>
                </a:gridCol>
                <a:gridCol w="1108511">
                  <a:extLst>
                    <a:ext uri="{9D8B030D-6E8A-4147-A177-3AD203B41FA5}">
                      <a16:colId xmlns:a16="http://schemas.microsoft.com/office/drawing/2014/main" val="416653623"/>
                    </a:ext>
                  </a:extLst>
                </a:gridCol>
                <a:gridCol w="1108511">
                  <a:extLst>
                    <a:ext uri="{9D8B030D-6E8A-4147-A177-3AD203B41FA5}">
                      <a16:colId xmlns:a16="http://schemas.microsoft.com/office/drawing/2014/main" val="2749144594"/>
                    </a:ext>
                  </a:extLst>
                </a:gridCol>
                <a:gridCol w="1108511">
                  <a:extLst>
                    <a:ext uri="{9D8B030D-6E8A-4147-A177-3AD203B41FA5}">
                      <a16:colId xmlns:a16="http://schemas.microsoft.com/office/drawing/2014/main" val="3963717245"/>
                    </a:ext>
                  </a:extLst>
                </a:gridCol>
                <a:gridCol w="1108511">
                  <a:extLst>
                    <a:ext uri="{9D8B030D-6E8A-4147-A177-3AD203B41FA5}">
                      <a16:colId xmlns:a16="http://schemas.microsoft.com/office/drawing/2014/main" val="16213830"/>
                    </a:ext>
                  </a:extLst>
                </a:gridCol>
                <a:gridCol w="1108511">
                  <a:extLst>
                    <a:ext uri="{9D8B030D-6E8A-4147-A177-3AD203B41FA5}">
                      <a16:colId xmlns:a16="http://schemas.microsoft.com/office/drawing/2014/main" val="4274053756"/>
                    </a:ext>
                  </a:extLst>
                </a:gridCol>
                <a:gridCol w="1108511">
                  <a:extLst>
                    <a:ext uri="{9D8B030D-6E8A-4147-A177-3AD203B41FA5}">
                      <a16:colId xmlns:a16="http://schemas.microsoft.com/office/drawing/2014/main" val="704020419"/>
                    </a:ext>
                  </a:extLst>
                </a:gridCol>
              </a:tblGrid>
              <a:tr h="598048">
                <a:tc rowSpan="2">
                  <a:txBody>
                    <a:bodyPr/>
                    <a:lstStyle/>
                    <a:p>
                      <a:pPr algn="ctr" fontAlgn="ctr"/>
                      <a:endParaRPr lang="en-US" sz="1400" b="1" u="none" strike="noStrike" dirty="0">
                        <a:effectLst/>
                        <a:latin typeface="Open Sans" panose="020B0606030504020204" pitchFamily="34" charset="0"/>
                        <a:ea typeface="Open Sans" panose="020B0606030504020204" pitchFamily="34" charset="0"/>
                        <a:cs typeface="Open Sans" panose="020B0606030504020204" pitchFamily="34" charset="0"/>
                      </a:endParaRPr>
                    </a:p>
                    <a:p>
                      <a:pPr algn="ctr" fontAlgn="ctr"/>
                      <a:endParaRPr lang="en-US" sz="1400" b="1" u="none" strike="noStrike" dirty="0">
                        <a:effectLst/>
                        <a:latin typeface="Open Sans" panose="020B0606030504020204" pitchFamily="34" charset="0"/>
                        <a:ea typeface="Open Sans" panose="020B0606030504020204" pitchFamily="34" charset="0"/>
                        <a:cs typeface="Open Sans" panose="020B0606030504020204" pitchFamily="34" charset="0"/>
                      </a:endParaRPr>
                    </a:p>
                    <a:p>
                      <a:pPr algn="ctr" fontAlgn="ctr"/>
                      <a:r>
                        <a:rPr lang="en-US" sz="1400" b="1" u="none" strike="noStrike" dirty="0">
                          <a:effectLst/>
                          <a:latin typeface="Open Sans" panose="020B0606030504020204" pitchFamily="34" charset="0"/>
                          <a:ea typeface="Open Sans" panose="020B0606030504020204" pitchFamily="34" charset="0"/>
                          <a:cs typeface="Open Sans" panose="020B0606030504020204" pitchFamily="34" charset="0"/>
                        </a:rPr>
                        <a:t>STUDY</a:t>
                      </a:r>
                      <a:endParaRPr lang="en-US" sz="14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rowSpan="2">
                  <a:txBody>
                    <a:bodyPr/>
                    <a:lstStyle/>
                    <a:p>
                      <a:pPr algn="ctr" fontAlgn="ctr"/>
                      <a:endParaRPr lang="en-US" sz="1400" b="1" u="none" strike="noStrike" dirty="0">
                        <a:effectLst/>
                        <a:latin typeface="Open Sans" panose="020B0606030504020204" pitchFamily="34" charset="0"/>
                        <a:ea typeface="Open Sans" panose="020B0606030504020204" pitchFamily="34" charset="0"/>
                        <a:cs typeface="Open Sans" panose="020B0606030504020204" pitchFamily="34" charset="0"/>
                      </a:endParaRPr>
                    </a:p>
                    <a:p>
                      <a:pPr algn="ctr" fontAlgn="ctr"/>
                      <a:endParaRPr lang="en-US" sz="1400" b="1" u="none" strike="noStrike" dirty="0">
                        <a:effectLst/>
                        <a:latin typeface="Open Sans" panose="020B0606030504020204" pitchFamily="34" charset="0"/>
                        <a:ea typeface="Open Sans" panose="020B0606030504020204" pitchFamily="34" charset="0"/>
                        <a:cs typeface="Open Sans" panose="020B0606030504020204" pitchFamily="34" charset="0"/>
                      </a:endParaRPr>
                    </a:p>
                    <a:p>
                      <a:pPr algn="ctr" fontAlgn="ctr"/>
                      <a:r>
                        <a:rPr lang="en-US" sz="1400" b="1" u="none" strike="noStrike" dirty="0">
                          <a:effectLst/>
                          <a:latin typeface="Open Sans" panose="020B0606030504020204" pitchFamily="34" charset="0"/>
                          <a:ea typeface="Open Sans" panose="020B0606030504020204" pitchFamily="34" charset="0"/>
                          <a:cs typeface="Open Sans" panose="020B0606030504020204" pitchFamily="34" charset="0"/>
                        </a:rPr>
                        <a:t>CHOICE TYPE</a:t>
                      </a:r>
                      <a:endParaRPr lang="en-US" sz="14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rowSpan="2">
                  <a:txBody>
                    <a:bodyPr/>
                    <a:lstStyle/>
                    <a:p>
                      <a:pPr algn="ctr" fontAlgn="ctr"/>
                      <a:endParaRPr lang="en-US" sz="1400" b="1" u="none" strike="noStrike" dirty="0">
                        <a:effectLst/>
                        <a:latin typeface="Open Sans" panose="020B0606030504020204" pitchFamily="34" charset="0"/>
                        <a:ea typeface="Open Sans" panose="020B0606030504020204" pitchFamily="34" charset="0"/>
                        <a:cs typeface="Open Sans" panose="020B0606030504020204" pitchFamily="34" charset="0"/>
                      </a:endParaRPr>
                    </a:p>
                    <a:p>
                      <a:pPr algn="ctr" fontAlgn="ctr"/>
                      <a:endParaRPr lang="en-US" sz="1400" b="1" u="none" strike="noStrike" dirty="0">
                        <a:effectLst/>
                        <a:latin typeface="Open Sans" panose="020B0606030504020204" pitchFamily="34" charset="0"/>
                        <a:ea typeface="Open Sans" panose="020B0606030504020204" pitchFamily="34" charset="0"/>
                        <a:cs typeface="Open Sans" panose="020B0606030504020204" pitchFamily="34" charset="0"/>
                      </a:endParaRPr>
                    </a:p>
                    <a:p>
                      <a:pPr algn="ctr" fontAlgn="ctr"/>
                      <a:r>
                        <a:rPr lang="en-US" sz="1400" b="1" u="none" strike="noStrike" dirty="0">
                          <a:effectLst/>
                          <a:latin typeface="Open Sans" panose="020B0606030504020204" pitchFamily="34" charset="0"/>
                          <a:ea typeface="Open Sans" panose="020B0606030504020204" pitchFamily="34" charset="0"/>
                          <a:cs typeface="Open Sans" panose="020B0606030504020204" pitchFamily="34" charset="0"/>
                        </a:rPr>
                        <a:t>SUBJECT</a:t>
                      </a:r>
                      <a:br>
                        <a:rPr lang="en-US" sz="1400" b="1" u="none" strike="noStrike" dirty="0">
                          <a:effectLst/>
                          <a:latin typeface="Open Sans" panose="020B0606030504020204" pitchFamily="34" charset="0"/>
                          <a:ea typeface="Open Sans" panose="020B0606030504020204" pitchFamily="34" charset="0"/>
                          <a:cs typeface="Open Sans" panose="020B0606030504020204" pitchFamily="34" charset="0"/>
                        </a:rPr>
                      </a:br>
                      <a:r>
                        <a:rPr lang="en-US" sz="1400" b="1" u="none" strike="noStrike" dirty="0">
                          <a:effectLst/>
                          <a:latin typeface="Open Sans" panose="020B0606030504020204" pitchFamily="34" charset="0"/>
                          <a:ea typeface="Open Sans" panose="020B0606030504020204" pitchFamily="34" charset="0"/>
                          <a:cs typeface="Open Sans" panose="020B0606030504020204" pitchFamily="34" charset="0"/>
                        </a:rPr>
                        <a:t>POOL</a:t>
                      </a:r>
                      <a:endParaRPr lang="en-US" sz="14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rowSpan="2">
                  <a:txBody>
                    <a:bodyPr/>
                    <a:lstStyle/>
                    <a:p>
                      <a:pPr algn="ctr" fontAlgn="ctr"/>
                      <a:endParaRPr lang="en-US" sz="1400" b="1" u="none" strike="noStrike" dirty="0">
                        <a:effectLst/>
                        <a:latin typeface="Open Sans" panose="020B0606030504020204" pitchFamily="34" charset="0"/>
                        <a:ea typeface="Open Sans" panose="020B0606030504020204" pitchFamily="34" charset="0"/>
                        <a:cs typeface="Open Sans" panose="020B0606030504020204" pitchFamily="34" charset="0"/>
                      </a:endParaRPr>
                    </a:p>
                    <a:p>
                      <a:pPr algn="ctr" fontAlgn="ctr"/>
                      <a:endParaRPr lang="en-US" sz="1400" b="1" u="none" strike="noStrike" dirty="0">
                        <a:effectLst/>
                        <a:latin typeface="Open Sans" panose="020B0606030504020204" pitchFamily="34" charset="0"/>
                        <a:ea typeface="Open Sans" panose="020B0606030504020204" pitchFamily="34" charset="0"/>
                        <a:cs typeface="Open Sans" panose="020B0606030504020204" pitchFamily="34" charset="0"/>
                      </a:endParaRPr>
                    </a:p>
                    <a:p>
                      <a:pPr algn="ctr" fontAlgn="ctr"/>
                      <a:r>
                        <a:rPr lang="en-US" sz="1400" b="1" u="none" strike="noStrike" dirty="0">
                          <a:effectLst/>
                          <a:latin typeface="Open Sans" panose="020B0606030504020204" pitchFamily="34" charset="0"/>
                          <a:ea typeface="Open Sans" panose="020B0606030504020204" pitchFamily="34" charset="0"/>
                          <a:cs typeface="Open Sans" panose="020B0606030504020204" pitchFamily="34" charset="0"/>
                        </a:rPr>
                        <a:t>TOTAL</a:t>
                      </a:r>
                      <a:br>
                        <a:rPr lang="en-US" sz="1400" b="1" u="none" strike="noStrike" dirty="0">
                          <a:effectLst/>
                          <a:latin typeface="Open Sans" panose="020B0606030504020204" pitchFamily="34" charset="0"/>
                          <a:ea typeface="Open Sans" panose="020B0606030504020204" pitchFamily="34" charset="0"/>
                          <a:cs typeface="Open Sans" panose="020B0606030504020204" pitchFamily="34" charset="0"/>
                        </a:rPr>
                      </a:br>
                      <a:r>
                        <a:rPr lang="en-US" sz="1400" b="1" u="none" strike="noStrike" dirty="0">
                          <a:effectLst/>
                          <a:latin typeface="Open Sans" panose="020B0606030504020204" pitchFamily="34" charset="0"/>
                          <a:ea typeface="Open Sans" panose="020B0606030504020204" pitchFamily="34" charset="0"/>
                          <a:cs typeface="Open Sans" panose="020B0606030504020204" pitchFamily="34" charset="0"/>
                        </a:rPr>
                        <a:t>SAMPLE</a:t>
                      </a:r>
                      <a:endParaRPr lang="en-US" sz="14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6">
                  <a:txBody>
                    <a:bodyPr/>
                    <a:lstStyle/>
                    <a:p>
                      <a:pPr algn="ctr" fontAlgn="ctr"/>
                      <a:r>
                        <a:rPr lang="en-US" sz="1400" b="1" u="none" strike="noStrike" dirty="0">
                          <a:effectLst/>
                          <a:latin typeface="Open Sans" panose="020B0606030504020204" pitchFamily="34" charset="0"/>
                          <a:ea typeface="Open Sans" panose="020B0606030504020204" pitchFamily="34" charset="0"/>
                          <a:cs typeface="Open Sans" panose="020B0606030504020204" pitchFamily="34" charset="0"/>
                        </a:rPr>
                        <a:t>CONDITIONS</a:t>
                      </a:r>
                      <a:endParaRPr lang="en-US" sz="14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40991845"/>
                  </a:ext>
                </a:extLst>
              </a:tr>
              <a:tr h="1252107">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1400" b="0" u="none" strike="noStrike" dirty="0">
                          <a:effectLst/>
                          <a:latin typeface="Open Sans" panose="020B0606030504020204" pitchFamily="34" charset="0"/>
                          <a:ea typeface="Open Sans" panose="020B0606030504020204" pitchFamily="34" charset="0"/>
                          <a:cs typeface="Open Sans" panose="020B0606030504020204" pitchFamily="34" charset="0"/>
                        </a:rPr>
                        <a:t>No label</a:t>
                      </a:r>
                      <a:endParaRPr lang="en-US" sz="14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ctr"/>
                      <a:r>
                        <a:rPr lang="en-US" sz="1400" b="0" u="none" strike="noStrike" dirty="0">
                          <a:effectLst/>
                          <a:latin typeface="Open Sans" panose="020B0606030504020204" pitchFamily="34" charset="0"/>
                          <a:ea typeface="Open Sans" panose="020B0606030504020204" pitchFamily="34" charset="0"/>
                          <a:cs typeface="Open Sans" panose="020B0606030504020204" pitchFamily="34" charset="0"/>
                        </a:rPr>
                        <a:t>Traffic light</a:t>
                      </a:r>
                      <a:br>
                        <a:rPr lang="en-US" sz="1400" b="0" u="none" strike="noStrike" dirty="0">
                          <a:effectLst/>
                          <a:latin typeface="Open Sans" panose="020B0606030504020204" pitchFamily="34" charset="0"/>
                          <a:ea typeface="Open Sans" panose="020B0606030504020204" pitchFamily="34" charset="0"/>
                          <a:cs typeface="Open Sans" panose="020B0606030504020204" pitchFamily="34" charset="0"/>
                        </a:rPr>
                      </a:br>
                      <a:r>
                        <a:rPr lang="en-US" sz="1400" b="0" u="none" strike="noStrike" dirty="0">
                          <a:effectLst/>
                          <a:latin typeface="Open Sans" panose="020B0606030504020204" pitchFamily="34" charset="0"/>
                          <a:ea typeface="Open Sans" panose="020B0606030504020204" pitchFamily="34" charset="0"/>
                          <a:cs typeface="Open Sans" panose="020B0606030504020204" pitchFamily="34" charset="0"/>
                        </a:rPr>
                        <a:t>item</a:t>
                      </a:r>
                      <a:endParaRPr lang="en-US" sz="14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ctr"/>
                      <a:r>
                        <a:rPr lang="en-US" sz="1400" b="0" u="none" strike="noStrike" dirty="0">
                          <a:effectLst/>
                          <a:latin typeface="Open Sans" panose="020B0606030504020204" pitchFamily="34" charset="0"/>
                          <a:ea typeface="Open Sans" panose="020B0606030504020204" pitchFamily="34" charset="0"/>
                          <a:cs typeface="Open Sans" panose="020B0606030504020204" pitchFamily="34" charset="0"/>
                        </a:rPr>
                        <a:t>Traffic light</a:t>
                      </a:r>
                      <a:br>
                        <a:rPr lang="en-US" sz="1400" b="0" u="none" strike="noStrike" dirty="0">
                          <a:effectLst/>
                          <a:latin typeface="Open Sans" panose="020B0606030504020204" pitchFamily="34" charset="0"/>
                          <a:ea typeface="Open Sans" panose="020B0606030504020204" pitchFamily="34" charset="0"/>
                          <a:cs typeface="Open Sans" panose="020B0606030504020204" pitchFamily="34" charset="0"/>
                        </a:rPr>
                      </a:br>
                      <a:r>
                        <a:rPr lang="en-US" sz="1400" b="0" u="none" strike="noStrike" dirty="0">
                          <a:effectLst/>
                          <a:latin typeface="Open Sans" panose="020B0606030504020204" pitchFamily="34" charset="0"/>
                          <a:ea typeface="Open Sans" panose="020B0606030504020204" pitchFamily="34" charset="0"/>
                          <a:cs typeface="Open Sans" panose="020B0606030504020204" pitchFamily="34" charset="0"/>
                        </a:rPr>
                        <a:t>item +</a:t>
                      </a:r>
                      <a:br>
                        <a:rPr lang="en-US" sz="1400" b="0" u="none" strike="noStrike" dirty="0">
                          <a:effectLst/>
                          <a:latin typeface="Open Sans" panose="020B0606030504020204" pitchFamily="34" charset="0"/>
                          <a:ea typeface="Open Sans" panose="020B0606030504020204" pitchFamily="34" charset="0"/>
                          <a:cs typeface="Open Sans" panose="020B0606030504020204" pitchFamily="34" charset="0"/>
                        </a:rPr>
                      </a:br>
                      <a:r>
                        <a:rPr lang="en-US" sz="1400" b="0" u="none" strike="noStrike" dirty="0">
                          <a:effectLst/>
                          <a:latin typeface="Open Sans" panose="020B0606030504020204" pitchFamily="34" charset="0"/>
                          <a:ea typeface="Open Sans" panose="020B0606030504020204" pitchFamily="34" charset="0"/>
                          <a:cs typeface="Open Sans" panose="020B0606030504020204" pitchFamily="34" charset="0"/>
                        </a:rPr>
                        <a:t>Traffic light meal</a:t>
                      </a:r>
                      <a:endParaRPr lang="en-US" sz="14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ctr"/>
                      <a:r>
                        <a:rPr lang="en-US" sz="1400" b="0" u="none" strike="noStrike" dirty="0">
                          <a:effectLst/>
                          <a:latin typeface="Open Sans" panose="020B0606030504020204" pitchFamily="34" charset="0"/>
                          <a:ea typeface="Open Sans" panose="020B0606030504020204" pitchFamily="34" charset="0"/>
                          <a:cs typeface="Open Sans" panose="020B0606030504020204" pitchFamily="34" charset="0"/>
                        </a:rPr>
                        <a:t>Numeric</a:t>
                      </a:r>
                      <a:br>
                        <a:rPr lang="en-US" sz="1400" b="0" u="none" strike="noStrike" dirty="0">
                          <a:effectLst/>
                          <a:latin typeface="Open Sans" panose="020B0606030504020204" pitchFamily="34" charset="0"/>
                          <a:ea typeface="Open Sans" panose="020B0606030504020204" pitchFamily="34" charset="0"/>
                          <a:cs typeface="Open Sans" panose="020B0606030504020204" pitchFamily="34" charset="0"/>
                        </a:rPr>
                      </a:br>
                      <a:r>
                        <a:rPr lang="en-US" sz="1400" b="0" u="none" strike="noStrike" dirty="0">
                          <a:effectLst/>
                          <a:latin typeface="Open Sans" panose="020B0606030504020204" pitchFamily="34" charset="0"/>
                          <a:ea typeface="Open Sans" panose="020B0606030504020204" pitchFamily="34" charset="0"/>
                          <a:cs typeface="Open Sans" panose="020B0606030504020204" pitchFamily="34" charset="0"/>
                        </a:rPr>
                        <a:t>item</a:t>
                      </a:r>
                      <a:endParaRPr lang="en-US" sz="14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ctr"/>
                      <a:r>
                        <a:rPr lang="en-US" sz="1400" b="0" u="none" strike="noStrike" dirty="0">
                          <a:effectLst/>
                          <a:latin typeface="Open Sans" panose="020B0606030504020204" pitchFamily="34" charset="0"/>
                          <a:ea typeface="Open Sans" panose="020B0606030504020204" pitchFamily="34" charset="0"/>
                          <a:cs typeface="Open Sans" panose="020B0606030504020204" pitchFamily="34" charset="0"/>
                        </a:rPr>
                        <a:t>Numeric</a:t>
                      </a:r>
                      <a:br>
                        <a:rPr lang="en-US" sz="1400" b="0" u="none" strike="noStrike" dirty="0">
                          <a:effectLst/>
                          <a:latin typeface="Open Sans" panose="020B0606030504020204" pitchFamily="34" charset="0"/>
                          <a:ea typeface="Open Sans" panose="020B0606030504020204" pitchFamily="34" charset="0"/>
                          <a:cs typeface="Open Sans" panose="020B0606030504020204" pitchFamily="34" charset="0"/>
                        </a:rPr>
                      </a:br>
                      <a:r>
                        <a:rPr lang="en-US" sz="1400" b="0" u="none" strike="noStrike" dirty="0">
                          <a:effectLst/>
                          <a:latin typeface="Open Sans" panose="020B0606030504020204" pitchFamily="34" charset="0"/>
                          <a:ea typeface="Open Sans" panose="020B0606030504020204" pitchFamily="34" charset="0"/>
                          <a:cs typeface="Open Sans" panose="020B0606030504020204" pitchFamily="34" charset="0"/>
                        </a:rPr>
                        <a:t>item + Numeric meal</a:t>
                      </a:r>
                      <a:endParaRPr lang="en-US" sz="14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ctr"/>
                      <a:r>
                        <a:rPr lang="en-US" sz="1400" b="0" u="none" strike="noStrike" dirty="0">
                          <a:effectLst/>
                          <a:latin typeface="Open Sans" panose="020B0606030504020204" pitchFamily="34" charset="0"/>
                          <a:ea typeface="Open Sans" panose="020B0606030504020204" pitchFamily="34" charset="0"/>
                          <a:cs typeface="Open Sans" panose="020B0606030504020204" pitchFamily="34" charset="0"/>
                        </a:rPr>
                        <a:t>Numeric</a:t>
                      </a:r>
                      <a:br>
                        <a:rPr lang="en-US" sz="1400" b="0" u="none" strike="noStrike" dirty="0">
                          <a:effectLst/>
                          <a:latin typeface="Open Sans" panose="020B0606030504020204" pitchFamily="34" charset="0"/>
                          <a:ea typeface="Open Sans" panose="020B0606030504020204" pitchFamily="34" charset="0"/>
                          <a:cs typeface="Open Sans" panose="020B0606030504020204" pitchFamily="34" charset="0"/>
                        </a:rPr>
                      </a:br>
                      <a:r>
                        <a:rPr lang="en-US" sz="1400" b="0" u="none" strike="noStrike" dirty="0">
                          <a:effectLst/>
                          <a:latin typeface="Open Sans" panose="020B0606030504020204" pitchFamily="34" charset="0"/>
                          <a:ea typeface="Open Sans" panose="020B0606030504020204" pitchFamily="34" charset="0"/>
                          <a:cs typeface="Open Sans" panose="020B0606030504020204" pitchFamily="34" charset="0"/>
                        </a:rPr>
                        <a:t>item +</a:t>
                      </a:r>
                      <a:br>
                        <a:rPr lang="en-US" sz="1400" b="0" u="none" strike="noStrike" dirty="0">
                          <a:effectLst/>
                          <a:latin typeface="Open Sans" panose="020B0606030504020204" pitchFamily="34" charset="0"/>
                          <a:ea typeface="Open Sans" panose="020B0606030504020204" pitchFamily="34" charset="0"/>
                          <a:cs typeface="Open Sans" panose="020B0606030504020204" pitchFamily="34" charset="0"/>
                        </a:rPr>
                      </a:br>
                      <a:r>
                        <a:rPr lang="en-US" sz="1400" b="0" u="none" strike="noStrike" dirty="0">
                          <a:effectLst/>
                          <a:latin typeface="Open Sans" panose="020B0606030504020204" pitchFamily="34" charset="0"/>
                          <a:ea typeface="Open Sans" panose="020B0606030504020204" pitchFamily="34" charset="0"/>
                          <a:cs typeface="Open Sans" panose="020B0606030504020204" pitchFamily="34" charset="0"/>
                        </a:rPr>
                        <a:t>Traffic light meal</a:t>
                      </a:r>
                      <a:endParaRPr lang="en-US" sz="14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79433669"/>
                  </a:ext>
                </a:extLst>
              </a:tr>
              <a:tr h="965152">
                <a:tc>
                  <a:txBody>
                    <a:bodyPr/>
                    <a:lstStyle/>
                    <a:p>
                      <a:pPr algn="ctr" fontAlgn="ctr"/>
                      <a:r>
                        <a:rPr lang="en-US" sz="1400" b="0" u="none" strike="noStrike" dirty="0">
                          <a:effectLst/>
                          <a:latin typeface="Open Sans" panose="020B0606030504020204" pitchFamily="34" charset="0"/>
                          <a:ea typeface="Open Sans" panose="020B0606030504020204" pitchFamily="34" charset="0"/>
                          <a:cs typeface="Open Sans" panose="020B0606030504020204" pitchFamily="34" charset="0"/>
                        </a:rPr>
                        <a:t>1A</a:t>
                      </a:r>
                      <a:endParaRPr lang="en-US" sz="14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tc>
                  <a:txBody>
                    <a:bodyPr/>
                    <a:lstStyle/>
                    <a:p>
                      <a:pPr algn="ctr" fontAlgn="ctr"/>
                      <a:r>
                        <a:rPr lang="en-US" sz="1400" u="none" strike="noStrike" dirty="0">
                          <a:effectLst/>
                          <a:latin typeface="Open Sans" panose="020B0606030504020204" pitchFamily="34" charset="0"/>
                          <a:ea typeface="Open Sans" panose="020B0606030504020204" pitchFamily="34" charset="0"/>
                          <a:cs typeface="Open Sans" panose="020B0606030504020204" pitchFamily="34" charset="0"/>
                        </a:rPr>
                        <a:t>Hypothetical</a:t>
                      </a:r>
                      <a:endParaRPr lang="en-US" sz="14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tc>
                  <a:txBody>
                    <a:bodyPr/>
                    <a:lstStyle/>
                    <a:p>
                      <a:pPr algn="ctr" fontAlgn="ctr"/>
                      <a:r>
                        <a:rPr lang="en-US" sz="1400" u="none" strike="noStrike" dirty="0" err="1">
                          <a:effectLst/>
                          <a:latin typeface="Open Sans" panose="020B0606030504020204" pitchFamily="34" charset="0"/>
                          <a:ea typeface="Open Sans" panose="020B0606030504020204" pitchFamily="34" charset="0"/>
                          <a:cs typeface="Open Sans" panose="020B0606030504020204" pitchFamily="34" charset="0"/>
                        </a:rPr>
                        <a:t>MTurk</a:t>
                      </a:r>
                      <a:endParaRPr lang="en-US" sz="14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tc>
                  <a:txBody>
                    <a:bodyPr/>
                    <a:lstStyle/>
                    <a:p>
                      <a:pPr algn="ctr" fontAlgn="ctr"/>
                      <a:r>
                        <a:rPr lang="en-US" sz="1400" u="none" strike="noStrike" dirty="0">
                          <a:effectLst/>
                          <a:latin typeface="Open Sans" panose="020B0606030504020204" pitchFamily="34" charset="0"/>
                          <a:ea typeface="Open Sans" panose="020B0606030504020204" pitchFamily="34" charset="0"/>
                          <a:cs typeface="Open Sans" panose="020B0606030504020204" pitchFamily="34" charset="0"/>
                        </a:rPr>
                        <a:t>2820</a:t>
                      </a:r>
                      <a:endParaRPr lang="en-US" sz="14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tc>
                  <a:txBody>
                    <a:bodyPr/>
                    <a:lstStyle/>
                    <a:p>
                      <a:pPr algn="ctr" fontAlgn="ctr"/>
                      <a:r>
                        <a:rPr lang="en-US" sz="1600" u="none" strike="noStrike" dirty="0">
                          <a:effectLst/>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a:t>
                      </a:r>
                      <a:endParaRPr lang="en-US" sz="16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tc>
                  <a:txBody>
                    <a:bodyPr/>
                    <a:lstStyle/>
                    <a:p>
                      <a:pPr algn="ctr" fontAlgn="ctr"/>
                      <a:r>
                        <a:rPr lang="en-US" sz="1600" u="none" strike="noStrike" dirty="0">
                          <a:effectLst/>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a:t>
                      </a:r>
                      <a:endParaRPr lang="en-US" sz="16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tc>
                  <a:txBody>
                    <a:bodyPr/>
                    <a:lstStyle/>
                    <a:p>
                      <a:pPr algn="ctr" fontAlgn="ctr"/>
                      <a:r>
                        <a:rPr lang="en-US" sz="1600" u="none" strike="noStrike" dirty="0">
                          <a:effectLst/>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a:t>
                      </a:r>
                      <a:endParaRPr lang="en-US" sz="16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tc>
                  <a:txBody>
                    <a:bodyPr/>
                    <a:lstStyle/>
                    <a:p>
                      <a:pPr algn="ctr" fontAlgn="ctr"/>
                      <a:r>
                        <a:rPr lang="en-US" sz="1600" u="none" strike="noStrike" dirty="0">
                          <a:solidFill>
                            <a:srgbClr val="C00000"/>
                          </a:solidFill>
                          <a:effectLst/>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a:t>
                      </a:r>
                      <a:endParaRPr lang="en-US" sz="1600" b="0" i="0" u="none" strike="noStrike" dirty="0">
                        <a:solidFill>
                          <a:srgbClr val="C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tc>
                  <a:txBody>
                    <a:bodyPr/>
                    <a:lstStyle/>
                    <a:p>
                      <a:pPr algn="ctr" fontAlgn="ctr"/>
                      <a:r>
                        <a:rPr lang="en-US" sz="1600" u="none" strike="noStrike" dirty="0">
                          <a:effectLst/>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a:t>
                      </a:r>
                      <a:endParaRPr lang="en-US" sz="16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tc>
                  <a:txBody>
                    <a:bodyPr/>
                    <a:lstStyle/>
                    <a:p>
                      <a:pPr algn="ctr" fontAlgn="ctr"/>
                      <a:r>
                        <a:rPr lang="en-US" sz="1600" u="none" strike="noStrike" dirty="0">
                          <a:effectLst/>
                          <a:latin typeface="Open Sans" panose="020B0606030504020204" pitchFamily="34" charset="0"/>
                          <a:ea typeface="Open Sans" panose="020B0606030504020204" pitchFamily="34" charset="0"/>
                          <a:cs typeface="Open Sans" panose="020B0606030504020204" pitchFamily="34" charset="0"/>
                        </a:rPr>
                        <a:t> </a:t>
                      </a:r>
                      <a:endParaRPr lang="en-US" sz="16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3845233384"/>
                  </a:ext>
                </a:extLst>
              </a:tr>
              <a:tr h="965152">
                <a:tc>
                  <a:txBody>
                    <a:bodyPr/>
                    <a:lstStyle/>
                    <a:p>
                      <a:pPr algn="ctr" fontAlgn="ctr"/>
                      <a:r>
                        <a:rPr lang="en-US" sz="1400" b="0" u="none" strike="noStrike" dirty="0">
                          <a:effectLst/>
                          <a:latin typeface="Open Sans" panose="020B0606030504020204" pitchFamily="34" charset="0"/>
                          <a:ea typeface="Open Sans" panose="020B0606030504020204" pitchFamily="34" charset="0"/>
                          <a:cs typeface="Open Sans" panose="020B0606030504020204" pitchFamily="34" charset="0"/>
                        </a:rPr>
                        <a:t>1B</a:t>
                      </a:r>
                      <a:endParaRPr lang="en-US" sz="14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US" sz="1400" u="none" strike="noStrike">
                          <a:effectLst/>
                          <a:latin typeface="Open Sans" panose="020B0606030504020204" pitchFamily="34" charset="0"/>
                          <a:ea typeface="Open Sans" panose="020B0606030504020204" pitchFamily="34" charset="0"/>
                          <a:cs typeface="Open Sans" panose="020B0606030504020204" pitchFamily="34" charset="0"/>
                        </a:rPr>
                        <a:t>Hypothetical</a:t>
                      </a:r>
                      <a:endParaRPr lang="en-US" sz="14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US" sz="1400" u="none" strike="noStrike">
                          <a:effectLst/>
                          <a:latin typeface="Open Sans" panose="020B0606030504020204" pitchFamily="34" charset="0"/>
                          <a:ea typeface="Open Sans" panose="020B0606030504020204" pitchFamily="34" charset="0"/>
                          <a:cs typeface="Open Sans" panose="020B0606030504020204" pitchFamily="34" charset="0"/>
                        </a:rPr>
                        <a:t>University alumni</a:t>
                      </a:r>
                      <a:endParaRPr lang="en-US" sz="14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US" sz="1400" u="none" strike="noStrike">
                          <a:effectLst/>
                          <a:latin typeface="Open Sans" panose="020B0606030504020204" pitchFamily="34" charset="0"/>
                          <a:ea typeface="Open Sans" panose="020B0606030504020204" pitchFamily="34" charset="0"/>
                          <a:cs typeface="Open Sans" panose="020B0606030504020204" pitchFamily="34" charset="0"/>
                        </a:rPr>
                        <a:t>1372</a:t>
                      </a:r>
                      <a:endParaRPr lang="en-US" sz="14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US" sz="1600" u="none" strike="noStrike" dirty="0">
                          <a:effectLst/>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a:t>
                      </a:r>
                      <a:endParaRPr lang="en-US" sz="16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US" sz="1600" u="none" strike="noStrike" dirty="0">
                          <a:effectLst/>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a:t>
                      </a:r>
                      <a:endParaRPr lang="en-US" sz="16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US" sz="1600" u="none" strike="noStrike" dirty="0">
                          <a:effectLst/>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a:t>
                      </a:r>
                      <a:endParaRPr lang="en-US" sz="16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US" sz="1600" u="none" strike="noStrike" dirty="0">
                          <a:solidFill>
                            <a:srgbClr val="C00000"/>
                          </a:solidFill>
                          <a:effectLst/>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a:t>
                      </a:r>
                      <a:endParaRPr lang="en-US" sz="1600" b="0" i="0" u="none" strike="noStrike" dirty="0">
                        <a:solidFill>
                          <a:srgbClr val="C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US" sz="1600" u="none" strike="noStrike" dirty="0">
                          <a:effectLst/>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a:t>
                      </a:r>
                      <a:endParaRPr lang="en-US" sz="16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US" sz="1600" u="none" strike="noStrike">
                          <a:effectLst/>
                          <a:latin typeface="Open Sans" panose="020B0606030504020204" pitchFamily="34" charset="0"/>
                          <a:ea typeface="Open Sans" panose="020B0606030504020204" pitchFamily="34" charset="0"/>
                          <a:cs typeface="Open Sans" panose="020B0606030504020204" pitchFamily="34" charset="0"/>
                        </a:rPr>
                        <a:t> </a:t>
                      </a:r>
                      <a:endParaRPr lang="en-US" sz="16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41571824"/>
                  </a:ext>
                </a:extLst>
              </a:tr>
              <a:tr h="965152">
                <a:tc>
                  <a:txBody>
                    <a:bodyPr/>
                    <a:lstStyle/>
                    <a:p>
                      <a:pPr algn="ctr" fontAlgn="ctr"/>
                      <a:r>
                        <a:rPr lang="en-US" sz="1400" b="0" u="none" strike="noStrike" dirty="0">
                          <a:effectLst/>
                          <a:latin typeface="Open Sans" panose="020B0606030504020204" pitchFamily="34" charset="0"/>
                          <a:ea typeface="Open Sans" panose="020B0606030504020204" pitchFamily="34" charset="0"/>
                          <a:cs typeface="Open Sans" panose="020B0606030504020204" pitchFamily="34" charset="0"/>
                        </a:rPr>
                        <a:t>2</a:t>
                      </a:r>
                      <a:endParaRPr lang="en-US" sz="14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tc>
                  <a:txBody>
                    <a:bodyPr/>
                    <a:lstStyle/>
                    <a:p>
                      <a:pPr algn="ctr" fontAlgn="ctr"/>
                      <a:r>
                        <a:rPr lang="en-US" sz="1400" u="none" strike="noStrike" dirty="0">
                          <a:effectLst/>
                          <a:latin typeface="Open Sans" panose="020B0606030504020204" pitchFamily="34" charset="0"/>
                          <a:ea typeface="Open Sans" panose="020B0606030504020204" pitchFamily="34" charset="0"/>
                          <a:cs typeface="Open Sans" panose="020B0606030504020204" pitchFamily="34" charset="0"/>
                        </a:rPr>
                        <a:t>Hypothetical</a:t>
                      </a:r>
                      <a:endParaRPr lang="en-US" sz="14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tc>
                  <a:txBody>
                    <a:bodyPr/>
                    <a:lstStyle/>
                    <a:p>
                      <a:pPr algn="ctr" fontAlgn="ctr"/>
                      <a:r>
                        <a:rPr lang="en-US" sz="1400" u="none" strike="noStrike" dirty="0" err="1">
                          <a:effectLst/>
                          <a:latin typeface="Open Sans" panose="020B0606030504020204" pitchFamily="34" charset="0"/>
                          <a:ea typeface="Open Sans" panose="020B0606030504020204" pitchFamily="34" charset="0"/>
                          <a:cs typeface="Open Sans" panose="020B0606030504020204" pitchFamily="34" charset="0"/>
                        </a:rPr>
                        <a:t>MTurk</a:t>
                      </a:r>
                      <a:endParaRPr lang="en-US" sz="14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tc>
                  <a:txBody>
                    <a:bodyPr/>
                    <a:lstStyle/>
                    <a:p>
                      <a:pPr algn="ctr" fontAlgn="ctr"/>
                      <a:r>
                        <a:rPr lang="en-US" sz="1400" u="none" strike="noStrike" dirty="0">
                          <a:effectLst/>
                          <a:latin typeface="Open Sans" panose="020B0606030504020204" pitchFamily="34" charset="0"/>
                          <a:ea typeface="Open Sans" panose="020B0606030504020204" pitchFamily="34" charset="0"/>
                          <a:cs typeface="Open Sans" panose="020B0606030504020204" pitchFamily="34" charset="0"/>
                        </a:rPr>
                        <a:t>1823</a:t>
                      </a:r>
                      <a:endParaRPr lang="en-US" sz="14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tc>
                  <a:txBody>
                    <a:bodyPr/>
                    <a:lstStyle/>
                    <a:p>
                      <a:pPr algn="ctr" fontAlgn="ctr"/>
                      <a:r>
                        <a:rPr lang="en-US" sz="1600" u="none" strike="noStrike" dirty="0">
                          <a:effectLst/>
                          <a:latin typeface="Open Sans" panose="020B0606030504020204" pitchFamily="34" charset="0"/>
                          <a:ea typeface="Open Sans" panose="020B0606030504020204" pitchFamily="34" charset="0"/>
                          <a:cs typeface="Open Sans" panose="020B0606030504020204" pitchFamily="34" charset="0"/>
                        </a:rPr>
                        <a:t> </a:t>
                      </a:r>
                      <a:endParaRPr lang="en-US" sz="16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tc>
                  <a:txBody>
                    <a:bodyPr/>
                    <a:lstStyle/>
                    <a:p>
                      <a:pPr algn="ctr" fontAlgn="ctr"/>
                      <a:r>
                        <a:rPr lang="en-US" sz="1600" u="none" strike="noStrike" dirty="0">
                          <a:effectLst/>
                          <a:latin typeface="Open Sans" panose="020B0606030504020204" pitchFamily="34" charset="0"/>
                          <a:ea typeface="Open Sans" panose="020B0606030504020204" pitchFamily="34" charset="0"/>
                          <a:cs typeface="Open Sans" panose="020B0606030504020204" pitchFamily="34" charset="0"/>
                        </a:rPr>
                        <a:t> </a:t>
                      </a:r>
                      <a:endParaRPr lang="en-US" sz="16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tc>
                  <a:txBody>
                    <a:bodyPr/>
                    <a:lstStyle/>
                    <a:p>
                      <a:pPr algn="ctr" fontAlgn="ctr"/>
                      <a:r>
                        <a:rPr lang="en-US" sz="1600" u="none" strike="noStrike" dirty="0">
                          <a:effectLst/>
                          <a:latin typeface="Open Sans" panose="020B0606030504020204" pitchFamily="34" charset="0"/>
                          <a:ea typeface="Open Sans" panose="020B0606030504020204" pitchFamily="34" charset="0"/>
                          <a:cs typeface="Open Sans" panose="020B0606030504020204" pitchFamily="34" charset="0"/>
                        </a:rPr>
                        <a:t> </a:t>
                      </a:r>
                      <a:endParaRPr lang="en-US" sz="16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tc>
                  <a:txBody>
                    <a:bodyPr/>
                    <a:lstStyle/>
                    <a:p>
                      <a:pPr algn="ctr" fontAlgn="ctr"/>
                      <a:r>
                        <a:rPr lang="en-US" sz="1600" u="none" strike="noStrike" dirty="0">
                          <a:solidFill>
                            <a:srgbClr val="C00000"/>
                          </a:solidFill>
                          <a:effectLst/>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a:t>
                      </a:r>
                      <a:endParaRPr lang="en-US" sz="1600" b="0" i="0" u="none" strike="noStrike" dirty="0">
                        <a:solidFill>
                          <a:srgbClr val="C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tc>
                  <a:txBody>
                    <a:bodyPr/>
                    <a:lstStyle/>
                    <a:p>
                      <a:pPr algn="ctr" fontAlgn="ctr"/>
                      <a:r>
                        <a:rPr lang="en-US" sz="1600" u="none" strike="noStrike" dirty="0">
                          <a:effectLst/>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a:t>
                      </a:r>
                      <a:endParaRPr lang="en-US" sz="16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tc>
                  <a:txBody>
                    <a:bodyPr/>
                    <a:lstStyle/>
                    <a:p>
                      <a:pPr algn="ctr" fontAlgn="ctr"/>
                      <a:r>
                        <a:rPr lang="en-US" sz="1600" u="none" strike="noStrike" dirty="0">
                          <a:effectLst/>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a:t>
                      </a:r>
                      <a:endParaRPr lang="en-US" sz="16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3857105649"/>
                  </a:ext>
                </a:extLst>
              </a:tr>
              <a:tr h="965152">
                <a:tc>
                  <a:txBody>
                    <a:bodyPr/>
                    <a:lstStyle/>
                    <a:p>
                      <a:pPr algn="ctr" fontAlgn="ctr"/>
                      <a:r>
                        <a:rPr lang="en-US" sz="1400" b="0" u="none" strike="noStrike" dirty="0">
                          <a:effectLst/>
                          <a:latin typeface="Open Sans" panose="020B0606030504020204" pitchFamily="34" charset="0"/>
                          <a:ea typeface="Open Sans" panose="020B0606030504020204" pitchFamily="34" charset="0"/>
                          <a:cs typeface="Open Sans" panose="020B0606030504020204" pitchFamily="34" charset="0"/>
                        </a:rPr>
                        <a:t>3</a:t>
                      </a:r>
                      <a:endParaRPr lang="en-US" sz="14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US" sz="1400" u="none" strike="noStrike">
                          <a:effectLst/>
                          <a:latin typeface="Open Sans" panose="020B0606030504020204" pitchFamily="34" charset="0"/>
                          <a:ea typeface="Open Sans" panose="020B0606030504020204" pitchFamily="34" charset="0"/>
                          <a:cs typeface="Open Sans" panose="020B0606030504020204" pitchFamily="34" charset="0"/>
                        </a:rPr>
                        <a:t>Hypothetical</a:t>
                      </a:r>
                      <a:endParaRPr lang="en-US" sz="14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US" sz="1400" u="none" strike="noStrike">
                          <a:effectLst/>
                          <a:latin typeface="Open Sans" panose="020B0606030504020204" pitchFamily="34" charset="0"/>
                          <a:ea typeface="Open Sans" panose="020B0606030504020204" pitchFamily="34" charset="0"/>
                          <a:cs typeface="Open Sans" panose="020B0606030504020204" pitchFamily="34" charset="0"/>
                        </a:rPr>
                        <a:t>MTurk</a:t>
                      </a:r>
                      <a:endParaRPr lang="en-US" sz="14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US" sz="1400" u="none" strike="noStrike">
                          <a:effectLst/>
                          <a:latin typeface="Open Sans" panose="020B0606030504020204" pitchFamily="34" charset="0"/>
                          <a:ea typeface="Open Sans" panose="020B0606030504020204" pitchFamily="34" charset="0"/>
                          <a:cs typeface="Open Sans" panose="020B0606030504020204" pitchFamily="34" charset="0"/>
                        </a:rPr>
                        <a:t>2524</a:t>
                      </a:r>
                      <a:endParaRPr lang="en-US" sz="14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US" sz="1600" u="none" strike="noStrike" dirty="0">
                          <a:effectLst/>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a:t>
                      </a:r>
                      <a:endParaRPr lang="en-US" sz="16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US" sz="1600" u="none" strike="noStrike">
                          <a:effectLst/>
                          <a:latin typeface="Open Sans" panose="020B0606030504020204" pitchFamily="34" charset="0"/>
                          <a:ea typeface="Open Sans" panose="020B0606030504020204" pitchFamily="34" charset="0"/>
                          <a:cs typeface="Open Sans" panose="020B0606030504020204" pitchFamily="34" charset="0"/>
                        </a:rPr>
                        <a:t> </a:t>
                      </a:r>
                      <a:endParaRPr lang="en-US" sz="16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US" sz="1600" u="none" strike="noStrike" dirty="0">
                          <a:effectLst/>
                          <a:latin typeface="Open Sans" panose="020B0606030504020204" pitchFamily="34" charset="0"/>
                          <a:ea typeface="Open Sans" panose="020B0606030504020204" pitchFamily="34" charset="0"/>
                          <a:cs typeface="Open Sans" panose="020B0606030504020204" pitchFamily="34" charset="0"/>
                        </a:rPr>
                        <a:t> </a:t>
                      </a:r>
                      <a:endParaRPr lang="en-US" sz="16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US" sz="1600" u="none" strike="noStrike" dirty="0">
                          <a:solidFill>
                            <a:srgbClr val="C00000"/>
                          </a:solidFill>
                          <a:effectLst/>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a:t>
                      </a:r>
                      <a:r>
                        <a:rPr lang="en-US" sz="1400" u="none" strike="noStrike" dirty="0">
                          <a:solidFill>
                            <a:srgbClr val="C00000"/>
                          </a:solidFill>
                          <a:effectLst/>
                          <a:latin typeface="Open Sans" panose="020B0606030504020204" pitchFamily="34" charset="0"/>
                          <a:ea typeface="Open Sans" panose="020B0606030504020204" pitchFamily="34" charset="0"/>
                          <a:cs typeface="Open Sans" panose="020B0606030504020204" pitchFamily="34" charset="0"/>
                        </a:rPr>
                        <a:t>*</a:t>
                      </a:r>
                      <a:endParaRPr lang="en-US" sz="1400" b="0" i="0" u="none" strike="noStrike" dirty="0">
                        <a:solidFill>
                          <a:srgbClr val="C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US" sz="1600" u="none" strike="noStrike" dirty="0">
                          <a:effectLst/>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a:t>
                      </a:r>
                      <a:r>
                        <a:rPr lang="en-US" sz="1400" u="none" strike="noStrike" dirty="0">
                          <a:effectLst/>
                          <a:latin typeface="Open Sans" panose="020B0606030504020204" pitchFamily="34" charset="0"/>
                          <a:ea typeface="Open Sans" panose="020B0606030504020204" pitchFamily="34" charset="0"/>
                          <a:cs typeface="Open Sans" panose="020B0606030504020204" pitchFamily="34" charset="0"/>
                        </a:rPr>
                        <a:t>*</a:t>
                      </a:r>
                      <a:endParaRPr lang="en-US" sz="14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fontAlgn="ctr"/>
                      <a:r>
                        <a:rPr lang="en-US" sz="1600" u="none" strike="noStrike" dirty="0">
                          <a:effectLst/>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a:t>
                      </a:r>
                      <a:r>
                        <a:rPr lang="en-US" sz="1400" u="none" strike="noStrike" dirty="0">
                          <a:effectLst/>
                          <a:latin typeface="Open Sans" panose="020B0606030504020204" pitchFamily="34" charset="0"/>
                          <a:ea typeface="Open Sans" panose="020B0606030504020204" pitchFamily="34" charset="0"/>
                          <a:cs typeface="Open Sans" panose="020B0606030504020204" pitchFamily="34" charset="0"/>
                        </a:rPr>
                        <a:t>*</a:t>
                      </a:r>
                      <a:endParaRPr lang="en-US" sz="14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10284333"/>
                  </a:ext>
                </a:extLst>
              </a:tr>
              <a:tr h="965152">
                <a:tc>
                  <a:txBody>
                    <a:bodyPr/>
                    <a:lstStyle/>
                    <a:p>
                      <a:pPr algn="ctr" fontAlgn="ctr"/>
                      <a:r>
                        <a:rPr lang="en-US" sz="1400" b="0" u="none" strike="noStrike" dirty="0">
                          <a:effectLst/>
                          <a:latin typeface="Open Sans" panose="020B0606030504020204" pitchFamily="34" charset="0"/>
                          <a:ea typeface="Open Sans" panose="020B0606030504020204" pitchFamily="34" charset="0"/>
                          <a:cs typeface="Open Sans" panose="020B0606030504020204" pitchFamily="34" charset="0"/>
                        </a:rPr>
                        <a:t>4</a:t>
                      </a:r>
                      <a:endParaRPr lang="en-US" sz="14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tc>
                  <a:txBody>
                    <a:bodyPr/>
                    <a:lstStyle/>
                    <a:p>
                      <a:pPr algn="ctr" fontAlgn="ctr"/>
                      <a:r>
                        <a:rPr lang="en-US" sz="1400" u="none" strike="noStrike" dirty="0">
                          <a:effectLst/>
                          <a:latin typeface="Open Sans" panose="020B0606030504020204" pitchFamily="34" charset="0"/>
                          <a:ea typeface="Open Sans" panose="020B0606030504020204" pitchFamily="34" charset="0"/>
                          <a:cs typeface="Open Sans" panose="020B0606030504020204" pitchFamily="34" charset="0"/>
                        </a:rPr>
                        <a:t>Real</a:t>
                      </a:r>
                      <a:endParaRPr lang="en-US" sz="14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tc>
                  <a:txBody>
                    <a:bodyPr/>
                    <a:lstStyle/>
                    <a:p>
                      <a:pPr algn="ctr" fontAlgn="ctr"/>
                      <a:r>
                        <a:rPr lang="en-US" sz="1400" u="none" strike="noStrike" dirty="0">
                          <a:effectLst/>
                          <a:latin typeface="Open Sans" panose="020B0606030504020204" pitchFamily="34" charset="0"/>
                          <a:ea typeface="Open Sans" panose="020B0606030504020204" pitchFamily="34" charset="0"/>
                          <a:cs typeface="Open Sans" panose="020B0606030504020204" pitchFamily="34" charset="0"/>
                        </a:rPr>
                        <a:t>University participants</a:t>
                      </a:r>
                      <a:endParaRPr lang="en-US" sz="14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tc>
                  <a:txBody>
                    <a:bodyPr/>
                    <a:lstStyle/>
                    <a:p>
                      <a:pPr algn="ctr" fontAlgn="ctr"/>
                      <a:r>
                        <a:rPr lang="en-US" sz="1400" u="none" strike="noStrike" dirty="0">
                          <a:effectLst/>
                          <a:latin typeface="Open Sans" panose="020B0606030504020204" pitchFamily="34" charset="0"/>
                          <a:ea typeface="Open Sans" panose="020B0606030504020204" pitchFamily="34" charset="0"/>
                          <a:cs typeface="Open Sans" panose="020B0606030504020204" pitchFamily="34" charset="0"/>
                        </a:rPr>
                        <a:t>509</a:t>
                      </a:r>
                      <a:endParaRPr lang="en-US" sz="14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tc>
                  <a:txBody>
                    <a:bodyPr/>
                    <a:lstStyle/>
                    <a:p>
                      <a:pPr algn="ctr" fontAlgn="ctr"/>
                      <a:r>
                        <a:rPr lang="en-US" sz="1400" u="none" strike="noStrike" dirty="0">
                          <a:effectLst/>
                          <a:latin typeface="Open Sans" panose="020B0606030504020204" pitchFamily="34" charset="0"/>
                          <a:ea typeface="Open Sans" panose="020B0606030504020204" pitchFamily="34" charset="0"/>
                          <a:cs typeface="Open Sans" panose="020B0606030504020204" pitchFamily="34" charset="0"/>
                        </a:rPr>
                        <a:t> </a:t>
                      </a:r>
                      <a:endParaRPr lang="en-US" sz="14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tc>
                  <a:txBody>
                    <a:bodyPr/>
                    <a:lstStyle/>
                    <a:p>
                      <a:pPr algn="ctr" fontAlgn="ctr"/>
                      <a:r>
                        <a:rPr lang="en-US" sz="1400" u="none" strike="noStrike" dirty="0">
                          <a:effectLst/>
                          <a:latin typeface="Open Sans" panose="020B0606030504020204" pitchFamily="34" charset="0"/>
                          <a:ea typeface="Open Sans" panose="020B0606030504020204" pitchFamily="34" charset="0"/>
                          <a:cs typeface="Open Sans" panose="020B0606030504020204" pitchFamily="34" charset="0"/>
                        </a:rPr>
                        <a:t> </a:t>
                      </a:r>
                      <a:endParaRPr lang="en-US" sz="14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tc>
                  <a:txBody>
                    <a:bodyPr/>
                    <a:lstStyle/>
                    <a:p>
                      <a:pPr algn="ctr" fontAlgn="ctr"/>
                      <a:r>
                        <a:rPr lang="en-US" sz="1400" u="none" strike="noStrike" dirty="0">
                          <a:effectLst/>
                          <a:latin typeface="Open Sans" panose="020B0606030504020204" pitchFamily="34" charset="0"/>
                          <a:ea typeface="Open Sans" panose="020B0606030504020204" pitchFamily="34" charset="0"/>
                          <a:cs typeface="Open Sans" panose="020B0606030504020204" pitchFamily="34" charset="0"/>
                        </a:rPr>
                        <a:t> </a:t>
                      </a:r>
                      <a:endParaRPr lang="en-US" sz="14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tc>
                  <a:txBody>
                    <a:bodyPr/>
                    <a:lstStyle/>
                    <a:p>
                      <a:pPr algn="ctr" fontAlgn="ctr"/>
                      <a:r>
                        <a:rPr lang="en-US" sz="1600" u="none" strike="noStrike" dirty="0">
                          <a:solidFill>
                            <a:srgbClr val="C00000"/>
                          </a:solidFill>
                          <a:effectLst/>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a:t>
                      </a:r>
                      <a:endParaRPr lang="en-US" sz="1600" b="0" i="0" u="none" strike="noStrike" dirty="0">
                        <a:solidFill>
                          <a:srgbClr val="C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tc>
                  <a:txBody>
                    <a:bodyPr/>
                    <a:lstStyle/>
                    <a:p>
                      <a:pPr algn="ctr" fontAlgn="ctr"/>
                      <a:r>
                        <a:rPr lang="en-US" sz="1600" u="none" strike="noStrike" dirty="0">
                          <a:effectLst/>
                          <a:latin typeface="Open Sans" panose="020B0606030504020204" pitchFamily="34" charset="0"/>
                          <a:ea typeface="Open Sans" panose="020B0606030504020204" pitchFamily="34" charset="0"/>
                          <a:cs typeface="Open Sans" panose="020B0606030504020204" pitchFamily="34" charset="0"/>
                        </a:rPr>
                        <a:t> </a:t>
                      </a:r>
                      <a:endParaRPr lang="en-US" sz="16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tc>
                  <a:txBody>
                    <a:bodyPr/>
                    <a:lstStyle/>
                    <a:p>
                      <a:pPr algn="ctr" fontAlgn="ctr"/>
                      <a:r>
                        <a:rPr lang="en-US" sz="1600" u="none" strike="noStrike" dirty="0">
                          <a:effectLst/>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a:t>
                      </a:r>
                      <a:endParaRPr lang="en-US" sz="16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2382015211"/>
                  </a:ext>
                </a:extLst>
              </a:tr>
              <a:tr h="529141">
                <a:tc gridSpan="10">
                  <a:txBody>
                    <a:bodyPr/>
                    <a:lstStyle/>
                    <a:p>
                      <a:pPr algn="r" fontAlgn="t"/>
                      <a:r>
                        <a:rPr lang="en-US" sz="1200" u="none" strike="noStrike" dirty="0">
                          <a:solidFill>
                            <a:schemeClr val="tx2"/>
                          </a:solidFill>
                          <a:effectLst/>
                          <a:latin typeface="Open Sans" panose="020B0606030504020204" pitchFamily="34" charset="0"/>
                          <a:ea typeface="Open Sans" panose="020B0606030504020204" pitchFamily="34" charset="0"/>
                          <a:cs typeface="Open Sans" panose="020B0606030504020204" pitchFamily="34" charset="0"/>
                        </a:rPr>
                        <a:t>* </a:t>
                      </a:r>
                      <a:r>
                        <a:rPr lang="en-US" sz="1200" i="1" u="none" strike="noStrike" dirty="0">
                          <a:solidFill>
                            <a:schemeClr val="tx2"/>
                          </a:solidFill>
                          <a:effectLst/>
                          <a:latin typeface="Open Sans" panose="020B0606030504020204" pitchFamily="34" charset="0"/>
                          <a:ea typeface="Open Sans" panose="020B0606030504020204" pitchFamily="34" charset="0"/>
                          <a:cs typeface="Open Sans" panose="020B0606030504020204" pitchFamily="34" charset="0"/>
                        </a:rPr>
                        <a:t>Note: these conditions also featured a </a:t>
                      </a:r>
                    </a:p>
                    <a:p>
                      <a:pPr algn="r" fontAlgn="t"/>
                      <a:r>
                        <a:rPr lang="en-US" sz="1200" i="1" u="none" strike="noStrike" dirty="0">
                          <a:solidFill>
                            <a:schemeClr val="tx2"/>
                          </a:solidFill>
                          <a:effectLst/>
                          <a:latin typeface="Open Sans" panose="020B0606030504020204" pitchFamily="34" charset="0"/>
                          <a:ea typeface="Open Sans" panose="020B0606030504020204" pitchFamily="34" charset="0"/>
                          <a:cs typeface="Open Sans" panose="020B0606030504020204" pitchFamily="34" charset="0"/>
                        </a:rPr>
                        <a:t>static numeric guideline on the screen</a:t>
                      </a:r>
                      <a:endParaRPr lang="en-US" sz="1200" b="0" i="1" u="none" strike="noStrike" dirty="0">
                        <a:solidFill>
                          <a:schemeClr val="tx2"/>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6682302"/>
                  </a:ext>
                </a:extLst>
              </a:tr>
            </a:tbl>
          </a:graphicData>
        </a:graphic>
      </p:graphicFrame>
      <p:grpSp>
        <p:nvGrpSpPr>
          <p:cNvPr id="41" name="Group 40">
            <a:extLst>
              <a:ext uri="{FF2B5EF4-FFF2-40B4-BE49-F238E27FC236}">
                <a16:creationId xmlns:a16="http://schemas.microsoft.com/office/drawing/2014/main" id="{B713BA66-B476-49B8-84DF-8D37A07597A2}"/>
              </a:ext>
            </a:extLst>
          </p:cNvPr>
          <p:cNvGrpSpPr/>
          <p:nvPr/>
        </p:nvGrpSpPr>
        <p:grpSpPr>
          <a:xfrm>
            <a:off x="23551551" y="4812601"/>
            <a:ext cx="8800886" cy="4034390"/>
            <a:chOff x="23196925" y="5326566"/>
            <a:chExt cx="8800886" cy="4034390"/>
          </a:xfrm>
        </p:grpSpPr>
        <p:grpSp>
          <p:nvGrpSpPr>
            <p:cNvPr id="38" name="Group 37">
              <a:extLst>
                <a:ext uri="{FF2B5EF4-FFF2-40B4-BE49-F238E27FC236}">
                  <a16:creationId xmlns:a16="http://schemas.microsoft.com/office/drawing/2014/main" id="{CBD00DAD-5BD0-4A83-99AD-C6339034C6F1}"/>
                </a:ext>
              </a:extLst>
            </p:cNvPr>
            <p:cNvGrpSpPr/>
            <p:nvPr/>
          </p:nvGrpSpPr>
          <p:grpSpPr>
            <a:xfrm>
              <a:off x="23322637" y="5326566"/>
              <a:ext cx="8675174" cy="4034390"/>
              <a:chOff x="23781654" y="5485394"/>
              <a:chExt cx="7934778" cy="3690069"/>
            </a:xfrm>
          </p:grpSpPr>
          <p:grpSp>
            <p:nvGrpSpPr>
              <p:cNvPr id="92" name="Group 91">
                <a:extLst>
                  <a:ext uri="{FF2B5EF4-FFF2-40B4-BE49-F238E27FC236}">
                    <a16:creationId xmlns:a16="http://schemas.microsoft.com/office/drawing/2014/main" id="{B5A5B7CF-042A-4EFD-A17D-A7372A89E4C4}"/>
                  </a:ext>
                </a:extLst>
              </p:cNvPr>
              <p:cNvGrpSpPr/>
              <p:nvPr/>
            </p:nvGrpSpPr>
            <p:grpSpPr>
              <a:xfrm>
                <a:off x="23781654" y="5485394"/>
                <a:ext cx="7934778" cy="3690069"/>
                <a:chOff x="893379" y="1015326"/>
                <a:chExt cx="9720771" cy="4520648"/>
              </a:xfrm>
            </p:grpSpPr>
            <p:sp>
              <p:nvSpPr>
                <p:cNvPr id="116" name="Rectangle 115">
                  <a:extLst>
                    <a:ext uri="{FF2B5EF4-FFF2-40B4-BE49-F238E27FC236}">
                      <a16:creationId xmlns:a16="http://schemas.microsoft.com/office/drawing/2014/main" id="{E9000F54-BB15-4F69-8D43-69D5ABDC5B78}"/>
                    </a:ext>
                  </a:extLst>
                </p:cNvPr>
                <p:cNvSpPr/>
                <p:nvPr/>
              </p:nvSpPr>
              <p:spPr>
                <a:xfrm>
                  <a:off x="893379" y="2862403"/>
                  <a:ext cx="2240434" cy="83099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Traffic light aggregation</a:t>
                  </a:r>
                </a:p>
              </p:txBody>
            </p:sp>
            <p:sp>
              <p:nvSpPr>
                <p:cNvPr id="118" name="Rectangle 117">
                  <a:extLst>
                    <a:ext uri="{FF2B5EF4-FFF2-40B4-BE49-F238E27FC236}">
                      <a16:creationId xmlns:a16="http://schemas.microsoft.com/office/drawing/2014/main" id="{A05A1FC4-6523-45A4-B5D4-1EEC02942B03}"/>
                    </a:ext>
                  </a:extLst>
                </p:cNvPr>
                <p:cNvSpPr/>
                <p:nvPr/>
              </p:nvSpPr>
              <p:spPr>
                <a:xfrm>
                  <a:off x="4503762" y="1022190"/>
                  <a:ext cx="2240434" cy="83099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Actions per item</a:t>
                  </a:r>
                </a:p>
              </p:txBody>
            </p:sp>
            <p:sp>
              <p:nvSpPr>
                <p:cNvPr id="120" name="Rectangle 119">
                  <a:extLst>
                    <a:ext uri="{FF2B5EF4-FFF2-40B4-BE49-F238E27FC236}">
                      <a16:creationId xmlns:a16="http://schemas.microsoft.com/office/drawing/2014/main" id="{04CF00E5-4371-4D45-8A85-2EAA2E4F8DC2}"/>
                    </a:ext>
                  </a:extLst>
                </p:cNvPr>
                <p:cNvSpPr/>
                <p:nvPr/>
              </p:nvSpPr>
              <p:spPr>
                <a:xfrm>
                  <a:off x="4503762" y="4704976"/>
                  <a:ext cx="2240434" cy="83099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Number of items</a:t>
                  </a:r>
                </a:p>
              </p:txBody>
            </p:sp>
            <p:sp>
              <p:nvSpPr>
                <p:cNvPr id="122" name="Rectangle 121">
                  <a:extLst>
                    <a:ext uri="{FF2B5EF4-FFF2-40B4-BE49-F238E27FC236}">
                      <a16:creationId xmlns:a16="http://schemas.microsoft.com/office/drawing/2014/main" id="{F58043BC-2796-4A1D-BAC5-04139C9AB788}"/>
                    </a:ext>
                  </a:extLst>
                </p:cNvPr>
                <p:cNvSpPr/>
                <p:nvPr/>
              </p:nvSpPr>
              <p:spPr>
                <a:xfrm>
                  <a:off x="8373716" y="2862405"/>
                  <a:ext cx="2240434" cy="83099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Open Sans" panose="020B0606030504020204" pitchFamily="34" charset="0"/>
                      <a:ea typeface="Open Sans" panose="020B0606030504020204" pitchFamily="34" charset="0"/>
                      <a:cs typeface="Open Sans" panose="020B0606030504020204" pitchFamily="34" charset="0"/>
                    </a:rPr>
                    <a:t>Meal calories</a:t>
                  </a:r>
                </a:p>
              </p:txBody>
            </p:sp>
            <p:cxnSp>
              <p:nvCxnSpPr>
                <p:cNvPr id="124" name="Straight Arrow Connector 123">
                  <a:extLst>
                    <a:ext uri="{FF2B5EF4-FFF2-40B4-BE49-F238E27FC236}">
                      <a16:creationId xmlns:a16="http://schemas.microsoft.com/office/drawing/2014/main" id="{E74B3B3C-91DA-4D8E-A0D6-D06AD2FB095A}"/>
                    </a:ext>
                  </a:extLst>
                </p:cNvPr>
                <p:cNvCxnSpPr/>
                <p:nvPr/>
              </p:nvCxnSpPr>
              <p:spPr>
                <a:xfrm flipV="1">
                  <a:off x="2154622" y="1439918"/>
                  <a:ext cx="2240434" cy="1344261"/>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125" name="Straight Arrow Connector 124">
                  <a:extLst>
                    <a:ext uri="{FF2B5EF4-FFF2-40B4-BE49-F238E27FC236}">
                      <a16:creationId xmlns:a16="http://schemas.microsoft.com/office/drawing/2014/main" id="{AEA1582C-DBAF-4404-88C3-9A6CACF0C05E}"/>
                    </a:ext>
                  </a:extLst>
                </p:cNvPr>
                <p:cNvCxnSpPr/>
                <p:nvPr/>
              </p:nvCxnSpPr>
              <p:spPr>
                <a:xfrm>
                  <a:off x="2154622" y="3781125"/>
                  <a:ext cx="2240434" cy="1344261"/>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126" name="Straight Arrow Connector 125">
                  <a:extLst>
                    <a:ext uri="{FF2B5EF4-FFF2-40B4-BE49-F238E27FC236}">
                      <a16:creationId xmlns:a16="http://schemas.microsoft.com/office/drawing/2014/main" id="{AE9DCAC3-2AEB-4E1A-8CD9-BB9B09EDF05E}"/>
                    </a:ext>
                  </a:extLst>
                </p:cNvPr>
                <p:cNvCxnSpPr/>
                <p:nvPr/>
              </p:nvCxnSpPr>
              <p:spPr>
                <a:xfrm>
                  <a:off x="6847874" y="1444371"/>
                  <a:ext cx="2240434" cy="1344261"/>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127" name="Straight Arrow Connector 126">
                  <a:extLst>
                    <a:ext uri="{FF2B5EF4-FFF2-40B4-BE49-F238E27FC236}">
                      <a16:creationId xmlns:a16="http://schemas.microsoft.com/office/drawing/2014/main" id="{9BD8DF07-4452-4266-9D0B-5DB9D33D25E3}"/>
                    </a:ext>
                  </a:extLst>
                </p:cNvPr>
                <p:cNvCxnSpPr/>
                <p:nvPr/>
              </p:nvCxnSpPr>
              <p:spPr>
                <a:xfrm flipV="1">
                  <a:off x="6847874" y="3808101"/>
                  <a:ext cx="2240434" cy="1344261"/>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128" name="Straight Arrow Connector 127">
                  <a:extLst>
                    <a:ext uri="{FF2B5EF4-FFF2-40B4-BE49-F238E27FC236}">
                      <a16:creationId xmlns:a16="http://schemas.microsoft.com/office/drawing/2014/main" id="{BD06B583-2143-477B-BD61-C82AEF2D77AD}"/>
                    </a:ext>
                  </a:extLst>
                </p:cNvPr>
                <p:cNvCxnSpPr/>
                <p:nvPr/>
              </p:nvCxnSpPr>
              <p:spPr>
                <a:xfrm>
                  <a:off x="3232097" y="3264027"/>
                  <a:ext cx="5040976"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129" name="TextBox 128">
                  <a:extLst>
                    <a:ext uri="{FF2B5EF4-FFF2-40B4-BE49-F238E27FC236}">
                      <a16:creationId xmlns:a16="http://schemas.microsoft.com/office/drawing/2014/main" id="{81EC028A-44F9-4AA2-8906-7996C137C4E9}"/>
                    </a:ext>
                  </a:extLst>
                </p:cNvPr>
                <p:cNvSpPr txBox="1"/>
                <p:nvPr/>
              </p:nvSpPr>
              <p:spPr>
                <a:xfrm>
                  <a:off x="4615784" y="3080252"/>
                  <a:ext cx="2016391" cy="380874"/>
                </a:xfrm>
                <a:prstGeom prst="rect">
                  <a:avLst/>
                </a:prstGeom>
                <a:solidFill>
                  <a:srgbClr val="FAFAFA"/>
                </a:solidFill>
              </p:spPr>
              <p:txBody>
                <a:bodyPr wrap="square" rtlCol="0">
                  <a:noAutofit/>
                </a:bodyPr>
                <a:lstStyle/>
                <a:p>
                  <a:pPr algn="ctr"/>
                  <a:r>
                    <a:rPr lang="en-US" sz="1600" dirty="0">
                      <a:latin typeface="Open Sans" panose="020B0606030504020204" pitchFamily="34" charset="0"/>
                      <a:ea typeface="Open Sans" panose="020B0606030504020204" pitchFamily="34" charset="0"/>
                      <a:cs typeface="Open Sans" panose="020B0606030504020204" pitchFamily="34" charset="0"/>
                    </a:rPr>
                    <a:t>−.172** / .044</a:t>
                  </a:r>
                </a:p>
              </p:txBody>
            </p:sp>
            <p:sp>
              <p:nvSpPr>
                <p:cNvPr id="130" name="TextBox 129">
                  <a:extLst>
                    <a:ext uri="{FF2B5EF4-FFF2-40B4-BE49-F238E27FC236}">
                      <a16:creationId xmlns:a16="http://schemas.microsoft.com/office/drawing/2014/main" id="{C2B8E07F-B52F-49A2-AA9B-2C6552E11188}"/>
                    </a:ext>
                  </a:extLst>
                </p:cNvPr>
                <p:cNvSpPr txBox="1"/>
                <p:nvPr/>
              </p:nvSpPr>
              <p:spPr>
                <a:xfrm>
                  <a:off x="2578596" y="1897876"/>
                  <a:ext cx="1741838" cy="377053"/>
                </a:xfrm>
                <a:prstGeom prst="rect">
                  <a:avLst/>
                </a:prstGeom>
                <a:solidFill>
                  <a:srgbClr val="FBFBFB"/>
                </a:solidFill>
              </p:spPr>
              <p:txBody>
                <a:bodyPr wrap="square" rtlCol="0">
                  <a:noAutofit/>
                </a:bodyPr>
                <a:lstStyle/>
                <a:p>
                  <a:pPr algn="ctr"/>
                  <a:r>
                    <a:rPr lang="en-US" sz="1600" dirty="0">
                      <a:latin typeface="Open Sans" panose="020B0606030504020204" pitchFamily="34" charset="0"/>
                      <a:ea typeface="Open Sans" panose="020B0606030504020204" pitchFamily="34" charset="0"/>
                      <a:cs typeface="Open Sans" panose="020B0606030504020204" pitchFamily="34" charset="0"/>
                    </a:rPr>
                    <a:t>.004 / .437***</a:t>
                  </a:r>
                </a:p>
              </p:txBody>
            </p:sp>
            <p:sp>
              <p:nvSpPr>
                <p:cNvPr id="131" name="TextBox 130">
                  <a:extLst>
                    <a:ext uri="{FF2B5EF4-FFF2-40B4-BE49-F238E27FC236}">
                      <a16:creationId xmlns:a16="http://schemas.microsoft.com/office/drawing/2014/main" id="{A218C6FD-4A61-4FD1-97B9-87204F558047}"/>
                    </a:ext>
                  </a:extLst>
                </p:cNvPr>
                <p:cNvSpPr txBox="1"/>
                <p:nvPr/>
              </p:nvSpPr>
              <p:spPr>
                <a:xfrm>
                  <a:off x="2632592" y="4259867"/>
                  <a:ext cx="1344260" cy="380874"/>
                </a:xfrm>
                <a:prstGeom prst="rect">
                  <a:avLst/>
                </a:prstGeom>
                <a:solidFill>
                  <a:srgbClr val="F9F9F9"/>
                </a:solidFill>
              </p:spPr>
              <p:txBody>
                <a:bodyPr wrap="square" rtlCol="0">
                  <a:noAutofit/>
                </a:bodyPr>
                <a:lstStyle/>
                <a:p>
                  <a:pPr algn="ctr"/>
                  <a:r>
                    <a:rPr lang="en-US" sz="1600" dirty="0">
                      <a:latin typeface="Open Sans" panose="020B0606030504020204" pitchFamily="34" charset="0"/>
                      <a:ea typeface="Open Sans" panose="020B0606030504020204" pitchFamily="34" charset="0"/>
                      <a:cs typeface="Open Sans" panose="020B0606030504020204" pitchFamily="34" charset="0"/>
                    </a:rPr>
                    <a:t>−.050</a:t>
                  </a:r>
                </a:p>
              </p:txBody>
            </p:sp>
            <p:sp>
              <p:nvSpPr>
                <p:cNvPr id="132" name="TextBox 131">
                  <a:extLst>
                    <a:ext uri="{FF2B5EF4-FFF2-40B4-BE49-F238E27FC236}">
                      <a16:creationId xmlns:a16="http://schemas.microsoft.com/office/drawing/2014/main" id="{A6000EEB-B29C-4A97-B94F-3139B1D60890}"/>
                    </a:ext>
                  </a:extLst>
                </p:cNvPr>
                <p:cNvSpPr txBox="1"/>
                <p:nvPr/>
              </p:nvSpPr>
              <p:spPr>
                <a:xfrm>
                  <a:off x="7379798" y="4259867"/>
                  <a:ext cx="1344260" cy="380874"/>
                </a:xfrm>
                <a:prstGeom prst="rect">
                  <a:avLst/>
                </a:prstGeom>
                <a:solidFill>
                  <a:srgbClr val="F9F9F9"/>
                </a:solidFill>
              </p:spPr>
              <p:txBody>
                <a:bodyPr wrap="square" rtlCol="0">
                  <a:noAutofit/>
                </a:bodyPr>
                <a:lstStyle/>
                <a:p>
                  <a:pPr algn="ctr"/>
                  <a:r>
                    <a:rPr lang="en-US" sz="1600" dirty="0">
                      <a:latin typeface="Open Sans" panose="020B0606030504020204" pitchFamily="34" charset="0"/>
                      <a:ea typeface="Open Sans" panose="020B0606030504020204" pitchFamily="34" charset="0"/>
                      <a:cs typeface="Open Sans" panose="020B0606030504020204" pitchFamily="34" charset="0"/>
                    </a:rPr>
                    <a:t>.193*** </a:t>
                  </a:r>
                </a:p>
              </p:txBody>
            </p:sp>
            <p:sp>
              <p:nvSpPr>
                <p:cNvPr id="133" name="TextBox 132">
                  <a:extLst>
                    <a:ext uri="{FF2B5EF4-FFF2-40B4-BE49-F238E27FC236}">
                      <a16:creationId xmlns:a16="http://schemas.microsoft.com/office/drawing/2014/main" id="{89B9FDFD-4AE5-4E04-9A2F-B363BE3C1376}"/>
                    </a:ext>
                  </a:extLst>
                </p:cNvPr>
                <p:cNvSpPr txBox="1"/>
                <p:nvPr/>
              </p:nvSpPr>
              <p:spPr>
                <a:xfrm>
                  <a:off x="7295960" y="1904705"/>
                  <a:ext cx="1344260" cy="377053"/>
                </a:xfrm>
                <a:prstGeom prst="rect">
                  <a:avLst/>
                </a:prstGeom>
                <a:solidFill>
                  <a:srgbClr val="FBFBFB"/>
                </a:solidFill>
              </p:spPr>
              <p:txBody>
                <a:bodyPr wrap="square" rtlCol="0">
                  <a:noAutofit/>
                </a:bodyPr>
                <a:lstStyle/>
                <a:p>
                  <a:pPr algn="ctr"/>
                  <a:r>
                    <a:rPr lang="en-US" sz="1600" dirty="0">
                      <a:latin typeface="Open Sans" panose="020B0606030504020204" pitchFamily="34" charset="0"/>
                      <a:ea typeface="Open Sans" panose="020B0606030504020204" pitchFamily="34" charset="0"/>
                      <a:cs typeface="Open Sans" panose="020B0606030504020204" pitchFamily="34" charset="0"/>
                    </a:rPr>
                    <a:t>−.146***</a:t>
                  </a:r>
                </a:p>
              </p:txBody>
            </p:sp>
            <p:sp>
              <p:nvSpPr>
                <p:cNvPr id="134" name="Rectangle 133">
                  <a:extLst>
                    <a:ext uri="{FF2B5EF4-FFF2-40B4-BE49-F238E27FC236}">
                      <a16:creationId xmlns:a16="http://schemas.microsoft.com/office/drawing/2014/main" id="{E156C943-71FB-49EC-B216-8713449742CC}"/>
                    </a:ext>
                  </a:extLst>
                </p:cNvPr>
                <p:cNvSpPr/>
                <p:nvPr/>
              </p:nvSpPr>
              <p:spPr>
                <a:xfrm>
                  <a:off x="1066251" y="1015326"/>
                  <a:ext cx="1356256" cy="67213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Considered</a:t>
                  </a:r>
                </a:p>
                <a:p>
                  <a:pPr algn="ct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750+ (no/yes)</a:t>
                  </a:r>
                </a:p>
              </p:txBody>
            </p:sp>
          </p:grpSp>
          <p:cxnSp>
            <p:nvCxnSpPr>
              <p:cNvPr id="108" name="Straight Arrow Connector 107">
                <a:extLst>
                  <a:ext uri="{FF2B5EF4-FFF2-40B4-BE49-F238E27FC236}">
                    <a16:creationId xmlns:a16="http://schemas.microsoft.com/office/drawing/2014/main" id="{45EC9DA7-61AD-46EF-A9A4-29F629A8AF96}"/>
                  </a:ext>
                </a:extLst>
              </p:cNvPr>
              <p:cNvCxnSpPr>
                <a:cxnSpLocks/>
              </p:cNvCxnSpPr>
              <p:nvPr/>
            </p:nvCxnSpPr>
            <p:spPr>
              <a:xfrm>
                <a:off x="25103888" y="5777392"/>
                <a:ext cx="443691" cy="388136"/>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grpSp>
        <p:pic>
          <p:nvPicPr>
            <p:cNvPr id="139" name="Picture 138" descr="A picture containing table, bowl, sitting, computer&#10;&#10;Description automatically generated">
              <a:extLst>
                <a:ext uri="{FF2B5EF4-FFF2-40B4-BE49-F238E27FC236}">
                  <a16:creationId xmlns:a16="http://schemas.microsoft.com/office/drawing/2014/main" id="{91914E44-745D-485C-A613-0BF2825186CB}"/>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3196925" y="5348923"/>
              <a:ext cx="239531" cy="550717"/>
            </a:xfrm>
            <a:prstGeom prst="rect">
              <a:avLst/>
            </a:prstGeom>
          </p:spPr>
        </p:pic>
      </p:grpSp>
      <p:cxnSp>
        <p:nvCxnSpPr>
          <p:cNvPr id="43" name="Straight Connector 42">
            <a:extLst>
              <a:ext uri="{FF2B5EF4-FFF2-40B4-BE49-F238E27FC236}">
                <a16:creationId xmlns:a16="http://schemas.microsoft.com/office/drawing/2014/main" id="{2453B331-ACC6-4F07-808E-90112E90BC3C}"/>
              </a:ext>
            </a:extLst>
          </p:cNvPr>
          <p:cNvCxnSpPr/>
          <p:nvPr/>
        </p:nvCxnSpPr>
        <p:spPr>
          <a:xfrm>
            <a:off x="29167507" y="13806528"/>
            <a:ext cx="0" cy="722376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B0F19B4F-CC8A-492E-BB5D-1764E97CFCF8}"/>
              </a:ext>
            </a:extLst>
          </p:cNvPr>
          <p:cNvSpPr/>
          <p:nvPr/>
        </p:nvSpPr>
        <p:spPr>
          <a:xfrm>
            <a:off x="0" y="1670600"/>
            <a:ext cx="33013662" cy="1323439"/>
          </a:xfrm>
          <a:prstGeom prst="rect">
            <a:avLst/>
          </a:prstGeom>
        </p:spPr>
        <p:txBody>
          <a:bodyPr wrap="square">
            <a:spAutoFit/>
          </a:bodyPr>
          <a:lstStyle/>
          <a:p>
            <a:pPr algn="ctr"/>
            <a:r>
              <a:rPr lang="en-US" sz="4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Real-time Aggregation of Calorie Information Reduces Meal Calories</a:t>
            </a:r>
            <a:br>
              <a:rPr lang="en-US" sz="4000" b="1" dirty="0">
                <a:solidFill>
                  <a:schemeClr val="bg1"/>
                </a:solidFill>
                <a:latin typeface="Open Sans" panose="020B0606030504020204" pitchFamily="34" charset="0"/>
                <a:ea typeface="Open Sans" panose="020B0606030504020204" pitchFamily="34" charset="0"/>
                <a:cs typeface="Open Sans" panose="020B0606030504020204" pitchFamily="34" charset="0"/>
              </a:rPr>
            </a:br>
            <a:endParaRPr lang="en-US" sz="4000" b="1" dirty="0"/>
          </a:p>
        </p:txBody>
      </p:sp>
      <p:sp>
        <p:nvSpPr>
          <p:cNvPr id="45" name="Rectangle 44">
            <a:extLst>
              <a:ext uri="{FF2B5EF4-FFF2-40B4-BE49-F238E27FC236}">
                <a16:creationId xmlns:a16="http://schemas.microsoft.com/office/drawing/2014/main" id="{CD6D9DE3-C3AA-413A-A546-5095F60DC605}"/>
              </a:ext>
            </a:extLst>
          </p:cNvPr>
          <p:cNvSpPr/>
          <p:nvPr/>
        </p:nvSpPr>
        <p:spPr>
          <a:xfrm>
            <a:off x="0" y="2501324"/>
            <a:ext cx="32918400" cy="707886"/>
          </a:xfrm>
          <a:prstGeom prst="rect">
            <a:avLst/>
          </a:prstGeom>
        </p:spPr>
        <p:txBody>
          <a:bodyPr wrap="square">
            <a:spAutoFit/>
          </a:bodyPr>
          <a:lstStyle/>
          <a:p>
            <a:pPr algn="ctr"/>
            <a:r>
              <a:rPr lang="en-US" sz="4000" dirty="0">
                <a:solidFill>
                  <a:schemeClr val="bg1"/>
                </a:solidFill>
                <a:latin typeface="Open Sans" panose="020B0606030504020204" pitchFamily="34" charset="0"/>
                <a:ea typeface="Open Sans" panose="020B0606030504020204" pitchFamily="34" charset="0"/>
                <a:cs typeface="Open Sans" panose="020B0606030504020204" pitchFamily="34" charset="0"/>
              </a:rPr>
              <a:t>Eric M. </a:t>
            </a:r>
            <a:r>
              <a:rPr lang="en-US" sz="40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VanEpps</a:t>
            </a:r>
            <a:r>
              <a:rPr lang="en-US" sz="4000" dirty="0">
                <a:solidFill>
                  <a:schemeClr val="bg1"/>
                </a:solidFill>
                <a:latin typeface="Open Sans" panose="020B0606030504020204" pitchFamily="34" charset="0"/>
                <a:ea typeface="Open Sans" panose="020B0606030504020204" pitchFamily="34" charset="0"/>
                <a:cs typeface="Open Sans" panose="020B0606030504020204" pitchFamily="34" charset="0"/>
              </a:rPr>
              <a:t>, Andras Molnar*, Julie S. Downs, &amp; George Loewenstein</a:t>
            </a:r>
            <a:endParaRPr lang="en-US" sz="4000" dirty="0"/>
          </a:p>
        </p:txBody>
      </p:sp>
      <p:grpSp>
        <p:nvGrpSpPr>
          <p:cNvPr id="71" name="Group 70">
            <a:extLst>
              <a:ext uri="{FF2B5EF4-FFF2-40B4-BE49-F238E27FC236}">
                <a16:creationId xmlns:a16="http://schemas.microsoft.com/office/drawing/2014/main" id="{0F200526-2781-4622-82B5-50EE69738A9A}"/>
              </a:ext>
            </a:extLst>
          </p:cNvPr>
          <p:cNvGrpSpPr/>
          <p:nvPr/>
        </p:nvGrpSpPr>
        <p:grpSpPr>
          <a:xfrm>
            <a:off x="12552694" y="13330037"/>
            <a:ext cx="4180450" cy="3731272"/>
            <a:chOff x="12746657" y="13440873"/>
            <a:chExt cx="4180450" cy="3731272"/>
          </a:xfrm>
        </p:grpSpPr>
        <p:sp>
          <p:nvSpPr>
            <p:cNvPr id="1027" name="Rectangle 1026">
              <a:extLst>
                <a:ext uri="{FF2B5EF4-FFF2-40B4-BE49-F238E27FC236}">
                  <a16:creationId xmlns:a16="http://schemas.microsoft.com/office/drawing/2014/main" id="{8DF8DA06-B201-4782-B82B-B99AE4372F94}"/>
                </a:ext>
              </a:extLst>
            </p:cNvPr>
            <p:cNvSpPr/>
            <p:nvPr/>
          </p:nvSpPr>
          <p:spPr>
            <a:xfrm>
              <a:off x="12746657" y="13440873"/>
              <a:ext cx="4180450" cy="457200"/>
            </a:xfrm>
            <a:prstGeom prst="rect">
              <a:avLst/>
            </a:prstGeom>
          </p:spPr>
          <p:txBody>
            <a:bodyPr wrap="square">
              <a:noAutofit/>
            </a:bodyPr>
            <a:lstStyle/>
            <a:p>
              <a:pPr algn="ctr"/>
              <a:r>
                <a:rPr lang="en-US" sz="2000" dirty="0">
                  <a:latin typeface="Open Sans" panose="020B0606030504020204" pitchFamily="34" charset="0"/>
                  <a:ea typeface="Open Sans" panose="020B0606030504020204" pitchFamily="34" charset="0"/>
                  <a:cs typeface="Open Sans" panose="020B0606030504020204" pitchFamily="34" charset="0"/>
                </a:rPr>
                <a:t>Total calories ordered</a:t>
              </a:r>
              <a:endParaRPr lang="en-US" sz="2000" dirty="0"/>
            </a:p>
          </p:txBody>
        </p:sp>
        <p:pic>
          <p:nvPicPr>
            <p:cNvPr id="63" name="Picture 62">
              <a:extLst>
                <a:ext uri="{FF2B5EF4-FFF2-40B4-BE49-F238E27FC236}">
                  <a16:creationId xmlns:a16="http://schemas.microsoft.com/office/drawing/2014/main" id="{4625BAE0-CEF4-496E-AB83-B628397BFC08}"/>
                </a:ext>
              </a:extLst>
            </p:cNvPr>
            <p:cNvPicPr>
              <a:picLocks noChangeAspect="1"/>
            </p:cNvPicPr>
            <p:nvPr/>
          </p:nvPicPr>
          <p:blipFill rotWithShape="1">
            <a:blip r:embed="rId12">
              <a:clrChange>
                <a:clrFrom>
                  <a:srgbClr val="FFFFFF"/>
                </a:clrFrom>
                <a:clrTo>
                  <a:srgbClr val="FFFFFF">
                    <a:alpha val="0"/>
                  </a:srgbClr>
                </a:clrTo>
              </a:clrChange>
            </a:blip>
            <a:srcRect l="53472" t="25212" r="21481" b="6106"/>
            <a:stretch/>
          </p:blipFill>
          <p:spPr>
            <a:xfrm>
              <a:off x="12870482" y="13710803"/>
              <a:ext cx="3840480" cy="3461342"/>
            </a:xfrm>
            <a:prstGeom prst="rect">
              <a:avLst/>
            </a:prstGeom>
          </p:spPr>
        </p:pic>
      </p:grpSp>
      <p:grpSp>
        <p:nvGrpSpPr>
          <p:cNvPr id="72" name="Group 71">
            <a:extLst>
              <a:ext uri="{FF2B5EF4-FFF2-40B4-BE49-F238E27FC236}">
                <a16:creationId xmlns:a16="http://schemas.microsoft.com/office/drawing/2014/main" id="{7B9AAAB5-B8E1-496C-8CF1-AF3B829FFC4F}"/>
              </a:ext>
            </a:extLst>
          </p:cNvPr>
          <p:cNvGrpSpPr/>
          <p:nvPr/>
        </p:nvGrpSpPr>
        <p:grpSpPr>
          <a:xfrm>
            <a:off x="17118279" y="13326720"/>
            <a:ext cx="4236504" cy="3674997"/>
            <a:chOff x="16924316" y="13437556"/>
            <a:chExt cx="4236504" cy="3674997"/>
          </a:xfrm>
        </p:grpSpPr>
        <p:sp>
          <p:nvSpPr>
            <p:cNvPr id="144" name="Rectangle 143">
              <a:extLst>
                <a:ext uri="{FF2B5EF4-FFF2-40B4-BE49-F238E27FC236}">
                  <a16:creationId xmlns:a16="http://schemas.microsoft.com/office/drawing/2014/main" id="{C90007BD-17B7-4056-8B8A-C38C521D1AFC}"/>
                </a:ext>
              </a:extLst>
            </p:cNvPr>
            <p:cNvSpPr/>
            <p:nvPr/>
          </p:nvSpPr>
          <p:spPr>
            <a:xfrm>
              <a:off x="16924316" y="13437556"/>
              <a:ext cx="4236504" cy="457200"/>
            </a:xfrm>
            <a:prstGeom prst="rect">
              <a:avLst/>
            </a:prstGeom>
          </p:spPr>
          <p:txBody>
            <a:bodyPr wrap="none">
              <a:noAutofit/>
            </a:bodyPr>
            <a:lstStyle/>
            <a:p>
              <a:pPr algn="ctr"/>
              <a:r>
                <a:rPr lang="en-US" sz="2000" dirty="0">
                  <a:latin typeface="Open Sans" panose="020B0606030504020204" pitchFamily="34" charset="0"/>
                  <a:ea typeface="Open Sans" panose="020B0606030504020204" pitchFamily="34" charset="0"/>
                  <a:cs typeface="Open Sans" panose="020B0606030504020204" pitchFamily="34" charset="0"/>
                </a:rPr>
                <a:t>Items ordered</a:t>
              </a:r>
              <a:endParaRPr lang="en-US" sz="2000" dirty="0"/>
            </a:p>
          </p:txBody>
        </p:sp>
        <p:pic>
          <p:nvPicPr>
            <p:cNvPr id="65" name="Picture 64">
              <a:extLst>
                <a:ext uri="{FF2B5EF4-FFF2-40B4-BE49-F238E27FC236}">
                  <a16:creationId xmlns:a16="http://schemas.microsoft.com/office/drawing/2014/main" id="{DDC43D22-E772-47F0-AAF5-0530A69EBD8C}"/>
                </a:ext>
              </a:extLst>
            </p:cNvPr>
            <p:cNvPicPr>
              <a:picLocks noChangeAspect="1"/>
            </p:cNvPicPr>
            <p:nvPr/>
          </p:nvPicPr>
          <p:blipFill rotWithShape="1">
            <a:blip r:embed="rId13">
              <a:clrChange>
                <a:clrFrom>
                  <a:srgbClr val="FFFFFF"/>
                </a:clrFrom>
                <a:clrTo>
                  <a:srgbClr val="FFFFFF">
                    <a:alpha val="0"/>
                  </a:srgbClr>
                </a:clrTo>
              </a:clrChange>
            </a:blip>
            <a:srcRect l="53104" t="27123" r="21408" b="7204"/>
            <a:stretch/>
          </p:blipFill>
          <p:spPr>
            <a:xfrm>
              <a:off x="17183240" y="13860191"/>
              <a:ext cx="3840480" cy="3252362"/>
            </a:xfrm>
            <a:prstGeom prst="rect">
              <a:avLst/>
            </a:prstGeom>
          </p:spPr>
        </p:pic>
      </p:grpSp>
      <p:grpSp>
        <p:nvGrpSpPr>
          <p:cNvPr id="73" name="Group 72">
            <a:extLst>
              <a:ext uri="{FF2B5EF4-FFF2-40B4-BE49-F238E27FC236}">
                <a16:creationId xmlns:a16="http://schemas.microsoft.com/office/drawing/2014/main" id="{C5830FED-827B-4D62-89F1-A215575A64E3}"/>
              </a:ext>
            </a:extLst>
          </p:cNvPr>
          <p:cNvGrpSpPr/>
          <p:nvPr/>
        </p:nvGrpSpPr>
        <p:grpSpPr>
          <a:xfrm>
            <a:off x="12539349" y="17390098"/>
            <a:ext cx="4191359" cy="4060024"/>
            <a:chOff x="12733312" y="17334680"/>
            <a:chExt cx="4191359" cy="4060024"/>
          </a:xfrm>
        </p:grpSpPr>
        <p:sp>
          <p:nvSpPr>
            <p:cNvPr id="199" name="Rectangle 198">
              <a:extLst>
                <a:ext uri="{FF2B5EF4-FFF2-40B4-BE49-F238E27FC236}">
                  <a16:creationId xmlns:a16="http://schemas.microsoft.com/office/drawing/2014/main" id="{D366945F-63BC-4DEB-A786-CB54D2F65EC9}"/>
                </a:ext>
              </a:extLst>
            </p:cNvPr>
            <p:cNvSpPr/>
            <p:nvPr/>
          </p:nvSpPr>
          <p:spPr>
            <a:xfrm>
              <a:off x="12733312" y="17334680"/>
              <a:ext cx="4191359" cy="457200"/>
            </a:xfrm>
            <a:prstGeom prst="rect">
              <a:avLst/>
            </a:prstGeom>
          </p:spPr>
          <p:txBody>
            <a:bodyPr wrap="none">
              <a:noAutofit/>
            </a:bodyPr>
            <a:lstStyle/>
            <a:p>
              <a:pPr algn="ctr"/>
              <a:r>
                <a:rPr lang="en-US" sz="2000" dirty="0">
                  <a:latin typeface="Open Sans" panose="020B0606030504020204" pitchFamily="34" charset="0"/>
                  <a:ea typeface="Open Sans" panose="020B0606030504020204" pitchFamily="34" charset="0"/>
                  <a:cs typeface="Open Sans" panose="020B0606030504020204" pitchFamily="34" charset="0"/>
                </a:rPr>
                <a:t>Average calories per item</a:t>
              </a:r>
              <a:endParaRPr lang="en-US" sz="2000" dirty="0"/>
            </a:p>
          </p:txBody>
        </p:sp>
        <p:pic>
          <p:nvPicPr>
            <p:cNvPr id="66" name="Picture 65">
              <a:extLst>
                <a:ext uri="{FF2B5EF4-FFF2-40B4-BE49-F238E27FC236}">
                  <a16:creationId xmlns:a16="http://schemas.microsoft.com/office/drawing/2014/main" id="{89B202C9-CC3B-495D-A68A-5BFF99CE37FE}"/>
                </a:ext>
              </a:extLst>
            </p:cNvPr>
            <p:cNvPicPr>
              <a:picLocks noChangeAspect="1"/>
            </p:cNvPicPr>
            <p:nvPr/>
          </p:nvPicPr>
          <p:blipFill rotWithShape="1">
            <a:blip r:embed="rId14">
              <a:clrChange>
                <a:clrFrom>
                  <a:srgbClr val="FFFFFF"/>
                </a:clrFrom>
                <a:clrTo>
                  <a:srgbClr val="FFFFFF">
                    <a:alpha val="0"/>
                  </a:srgbClr>
                </a:clrTo>
              </a:clrChange>
            </a:blip>
            <a:srcRect l="53104" t="19527" r="21408" b="6791"/>
            <a:stretch/>
          </p:blipFill>
          <p:spPr>
            <a:xfrm>
              <a:off x="12874583" y="17745715"/>
              <a:ext cx="3840480" cy="3648989"/>
            </a:xfrm>
            <a:prstGeom prst="rect">
              <a:avLst/>
            </a:prstGeom>
          </p:spPr>
        </p:pic>
      </p:grpSp>
      <p:grpSp>
        <p:nvGrpSpPr>
          <p:cNvPr id="74" name="Group 73">
            <a:extLst>
              <a:ext uri="{FF2B5EF4-FFF2-40B4-BE49-F238E27FC236}">
                <a16:creationId xmlns:a16="http://schemas.microsoft.com/office/drawing/2014/main" id="{A42D0D6F-C72C-4A78-8EB3-A021F8D1A6EF}"/>
              </a:ext>
            </a:extLst>
          </p:cNvPr>
          <p:cNvGrpSpPr/>
          <p:nvPr/>
        </p:nvGrpSpPr>
        <p:grpSpPr>
          <a:xfrm>
            <a:off x="17118279" y="17386945"/>
            <a:ext cx="4247252" cy="4072578"/>
            <a:chOff x="16924316" y="17331527"/>
            <a:chExt cx="4247252" cy="4072578"/>
          </a:xfrm>
        </p:grpSpPr>
        <p:sp>
          <p:nvSpPr>
            <p:cNvPr id="142" name="Rectangle 141">
              <a:extLst>
                <a:ext uri="{FF2B5EF4-FFF2-40B4-BE49-F238E27FC236}">
                  <a16:creationId xmlns:a16="http://schemas.microsoft.com/office/drawing/2014/main" id="{705D3979-0E6A-4D5F-BC38-77DA078B973A}"/>
                </a:ext>
              </a:extLst>
            </p:cNvPr>
            <p:cNvSpPr/>
            <p:nvPr/>
          </p:nvSpPr>
          <p:spPr>
            <a:xfrm>
              <a:off x="16924316" y="17331527"/>
              <a:ext cx="4247252" cy="457200"/>
            </a:xfrm>
            <a:prstGeom prst="rect">
              <a:avLst/>
            </a:prstGeom>
          </p:spPr>
          <p:txBody>
            <a:bodyPr wrap="none">
              <a:noAutofit/>
            </a:bodyPr>
            <a:lstStyle/>
            <a:p>
              <a:pPr algn="ctr"/>
              <a:r>
                <a:rPr lang="en-US" sz="2000" dirty="0">
                  <a:latin typeface="Open Sans" panose="020B0606030504020204" pitchFamily="34" charset="0"/>
                  <a:ea typeface="Open Sans" panose="020B0606030504020204" pitchFamily="34" charset="0"/>
                  <a:cs typeface="Open Sans" panose="020B0606030504020204" pitchFamily="34" charset="0"/>
                </a:rPr>
                <a:t>Actions per item</a:t>
              </a:r>
              <a:endParaRPr lang="en-US" sz="2000" dirty="0"/>
            </a:p>
          </p:txBody>
        </p:sp>
        <p:pic>
          <p:nvPicPr>
            <p:cNvPr id="67" name="Picture 66">
              <a:extLst>
                <a:ext uri="{FF2B5EF4-FFF2-40B4-BE49-F238E27FC236}">
                  <a16:creationId xmlns:a16="http://schemas.microsoft.com/office/drawing/2014/main" id="{3FC1BC75-83AD-47BE-A40A-54DDB536991D}"/>
                </a:ext>
              </a:extLst>
            </p:cNvPr>
            <p:cNvPicPr>
              <a:picLocks noChangeAspect="1"/>
            </p:cNvPicPr>
            <p:nvPr/>
          </p:nvPicPr>
          <p:blipFill rotWithShape="1">
            <a:blip r:embed="rId15">
              <a:clrChange>
                <a:clrFrom>
                  <a:srgbClr val="FFFFFF"/>
                </a:clrFrom>
                <a:clrTo>
                  <a:srgbClr val="FFFFFF">
                    <a:alpha val="0"/>
                  </a:srgbClr>
                </a:clrTo>
              </a:clrChange>
            </a:blip>
            <a:srcRect l="52573" t="19527" r="21487" b="6791"/>
            <a:stretch/>
          </p:blipFill>
          <p:spPr>
            <a:xfrm>
              <a:off x="17130353" y="17818830"/>
              <a:ext cx="3840480" cy="3585275"/>
            </a:xfrm>
            <a:prstGeom prst="rect">
              <a:avLst/>
            </a:prstGeom>
          </p:spPr>
        </p:pic>
      </p:grpSp>
      <p:sp>
        <p:nvSpPr>
          <p:cNvPr id="119" name="Rectangle 118">
            <a:extLst>
              <a:ext uri="{FF2B5EF4-FFF2-40B4-BE49-F238E27FC236}">
                <a16:creationId xmlns:a16="http://schemas.microsoft.com/office/drawing/2014/main" id="{60FA6462-0832-410C-A638-FAAB2709D1AE}"/>
              </a:ext>
            </a:extLst>
          </p:cNvPr>
          <p:cNvSpPr/>
          <p:nvPr/>
        </p:nvSpPr>
        <p:spPr>
          <a:xfrm>
            <a:off x="25385267" y="21206064"/>
            <a:ext cx="7077316" cy="276999"/>
          </a:xfrm>
          <a:prstGeom prst="rect">
            <a:avLst/>
          </a:prstGeom>
        </p:spPr>
        <p:txBody>
          <a:bodyPr wrap="square">
            <a:spAutoFit/>
          </a:bodyPr>
          <a:lstStyle/>
          <a:p>
            <a:pPr algn="ct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Cohen’s </a:t>
            </a:r>
            <a:r>
              <a:rPr lang="en-US" sz="1200" i="1" dirty="0">
                <a:solidFill>
                  <a:schemeClr val="tx2"/>
                </a:solidFill>
                <a:latin typeface="Open Sans" panose="020B0606030504020204" pitchFamily="34" charset="0"/>
                <a:ea typeface="Open Sans" panose="020B0606030504020204" pitchFamily="34" charset="0"/>
                <a:cs typeface="Open Sans" panose="020B0606030504020204" pitchFamily="34" charset="0"/>
              </a:rPr>
              <a:t>d</a:t>
            </a:r>
            <a:r>
              <a:rPr lang="en-US" sz="1200" dirty="0">
                <a:solidFill>
                  <a:schemeClr val="tx2"/>
                </a:solidFill>
                <a:latin typeface="Open Sans" panose="020B0606030504020204" pitchFamily="34" charset="0"/>
                <a:ea typeface="Open Sans" panose="020B0606030504020204" pitchFamily="34" charset="0"/>
                <a:cs typeface="Open Sans" panose="020B0606030504020204" pitchFamily="34" charset="0"/>
              </a:rPr>
              <a:t> (relative to numeric item only)</a:t>
            </a:r>
            <a:endParaRPr lang="en-US" sz="1200" dirty="0">
              <a:solidFill>
                <a:schemeClr val="tx2"/>
              </a:solidFill>
            </a:endParaRPr>
          </a:p>
        </p:txBody>
      </p:sp>
    </p:spTree>
    <p:extLst>
      <p:ext uri="{BB962C8B-B14F-4D97-AF65-F5344CB8AC3E}">
        <p14:creationId xmlns:p14="http://schemas.microsoft.com/office/powerpoint/2010/main" val="78571175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1214</TotalTime>
  <Words>581</Words>
  <Application>Microsoft Office PowerPoint</Application>
  <PresentationFormat>Custom</PresentationFormat>
  <Paragraphs>134</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Open Sans</vt:lpstr>
      <vt:lpstr>Office Theme</vt:lpstr>
      <vt:lpstr>Choosing the Light Meal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András Molnár</dc:creator>
  <cp:lastModifiedBy>András Molnár</cp:lastModifiedBy>
  <cp:revision>106</cp:revision>
  <dcterms:created xsi:type="dcterms:W3CDTF">2018-09-28T00:16:25Z</dcterms:created>
  <dcterms:modified xsi:type="dcterms:W3CDTF">2019-11-01T19:06:16Z</dcterms:modified>
</cp:coreProperties>
</file>